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35" r:id="rId2"/>
    <p:sldId id="334" r:id="rId3"/>
    <p:sldId id="319" r:id="rId4"/>
    <p:sldId id="261" r:id="rId5"/>
    <p:sldId id="330" r:id="rId6"/>
    <p:sldId id="297" r:id="rId7"/>
    <p:sldId id="307" r:id="rId8"/>
    <p:sldId id="323" r:id="rId9"/>
    <p:sldId id="324" r:id="rId10"/>
    <p:sldId id="304" r:id="rId11"/>
    <p:sldId id="312" r:id="rId12"/>
    <p:sldId id="332" r:id="rId13"/>
    <p:sldId id="327" r:id="rId14"/>
    <p:sldId id="333" r:id="rId15"/>
    <p:sldId id="329" r:id="rId16"/>
    <p:sldId id="320" r:id="rId17"/>
    <p:sldId id="331" r:id="rId18"/>
    <p:sldId id="299" r:id="rId19"/>
    <p:sldId id="321" r:id="rId20"/>
    <p:sldId id="325" r:id="rId21"/>
    <p:sldId id="322" r:id="rId22"/>
    <p:sldId id="317" r:id="rId23"/>
    <p:sldId id="336" r:id="rId24"/>
    <p:sldId id="326" r:id="rId25"/>
    <p:sldId id="314" r:id="rId26"/>
    <p:sldId id="290" r:id="rId27"/>
    <p:sldId id="31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D9936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개를 다른 곳으로 보낸 이유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A12-44ED-AF6A-B75823775C3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A12-44ED-AF6A-B75823775C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A12-44ED-AF6A-B75823775C34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A12-44ED-AF6A-B75823775C34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A12-44ED-AF6A-B75823775C34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A12-44ED-AF6A-B75823775C34}"/>
              </c:ext>
            </c:extLst>
          </c:dPt>
          <c:dPt>
            <c:idx val="6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EA12-44ED-AF6A-B75823775C3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cap="none" spc="0" baseline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Sheet1!$B$4:$B$10</c:f>
              <c:strCache>
                <c:ptCount val="7"/>
                <c:pt idx="0">
                  <c:v>이사</c:v>
                </c:pt>
                <c:pt idx="1">
                  <c:v>이웃과의 분쟁</c:v>
                </c:pt>
                <c:pt idx="2">
                  <c:v>주인이 아파서</c:v>
                </c:pt>
                <c:pt idx="3">
                  <c:v>배변문제</c:v>
                </c:pt>
                <c:pt idx="4">
                  <c:v>임신</c:v>
                </c:pt>
                <c:pt idx="5">
                  <c:v>경제적 부담</c:v>
                </c:pt>
                <c:pt idx="6">
                  <c:v>기타</c:v>
                </c:pt>
              </c:strCache>
            </c:strRef>
          </c:cat>
          <c:val>
            <c:numRef>
              <c:f>Sheet1!$C$4:$C$10</c:f>
              <c:numCache>
                <c:formatCode>0%</c:formatCode>
                <c:ptCount val="7"/>
                <c:pt idx="0">
                  <c:v>0.27</c:v>
                </c:pt>
                <c:pt idx="1">
                  <c:v>0.22</c:v>
                </c:pt>
                <c:pt idx="2">
                  <c:v>0.12</c:v>
                </c:pt>
                <c:pt idx="3">
                  <c:v>0.12</c:v>
                </c:pt>
                <c:pt idx="4">
                  <c:v>0.09</c:v>
                </c:pt>
                <c:pt idx="5">
                  <c:v>0.06</c:v>
                </c:pt>
                <c:pt idx="6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A12-44ED-AF6A-B75823775C3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유기동물처리현황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explosion val="25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6A1F-4750-9F12-32590BC3F3CF}"/>
              </c:ext>
            </c:extLst>
          </c:dPt>
          <c:dPt>
            <c:idx val="1"/>
            <c:bubble3D val="0"/>
            <c:explosion val="38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6A1F-4750-9F12-32590BC3F3C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6A1F-4750-9F12-32590BC3F3CF}"/>
              </c:ext>
            </c:extLst>
          </c:dPt>
          <c:dPt>
            <c:idx val="3"/>
            <c:bubble3D val="0"/>
            <c:explosion val="42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6A1F-4750-9F12-32590BC3F3CF}"/>
              </c:ext>
            </c:extLst>
          </c:dPt>
          <c:dPt>
            <c:idx val="4"/>
            <c:bubble3D val="0"/>
            <c:explosion val="43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6A1F-4750-9F12-32590BC3F3C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6A1F-4750-9F12-32590BC3F3C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6A1F-4750-9F12-32590BC3F3C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6A1F-4750-9F12-32590BC3F3C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A1F-4750-9F12-32590BC3F3C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A1F-4750-9F12-32590BC3F3C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6A1F-4750-9F12-32590BC3F3C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6A1F-4750-9F12-32590BC3F3C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6A1F-4750-9F12-32590BC3F3CF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6A1F-4750-9F12-32590BC3F3CF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6A1F-4750-9F12-32590BC3F3CF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6A1F-4750-9F12-32590BC3F3C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Sheet2!$D$23:$D$30</c:f>
              <c:strCache>
                <c:ptCount val="8"/>
                <c:pt idx="0">
                  <c:v>인도</c:v>
                </c:pt>
                <c:pt idx="1">
                  <c:v>분양</c:v>
                </c:pt>
                <c:pt idx="2">
                  <c:v>기증</c:v>
                </c:pt>
                <c:pt idx="3">
                  <c:v>자연사</c:v>
                </c:pt>
                <c:pt idx="4">
                  <c:v>안락사</c:v>
                </c:pt>
                <c:pt idx="5">
                  <c:v>방사</c:v>
                </c:pt>
                <c:pt idx="6">
                  <c:v>보호</c:v>
                </c:pt>
                <c:pt idx="7">
                  <c:v>기타</c:v>
                </c:pt>
              </c:strCache>
            </c:strRef>
          </c:cat>
          <c:val>
            <c:numRef>
              <c:f>Sheet2!$E$23:$E$30</c:f>
              <c:numCache>
                <c:formatCode>0.0%</c:formatCode>
                <c:ptCount val="8"/>
                <c:pt idx="0">
                  <c:v>0.14599999999999999</c:v>
                </c:pt>
                <c:pt idx="1">
                  <c:v>0.32</c:v>
                </c:pt>
                <c:pt idx="2">
                  <c:v>1.2E-2</c:v>
                </c:pt>
                <c:pt idx="3">
                  <c:v>0.22699999999999998</c:v>
                </c:pt>
                <c:pt idx="4">
                  <c:v>0.2</c:v>
                </c:pt>
                <c:pt idx="5">
                  <c:v>1.3000000000000001E-2</c:v>
                </c:pt>
                <c:pt idx="6">
                  <c:v>8.199999999999999E-2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A1F-4750-9F12-32590BC3F3C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D1F83-930F-44DF-A001-9EAF302C7D82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BB829-E654-46CA-AB71-F73670303A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B829-E654-46CA-AB71-F73670303A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45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파이선의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사용하여</a:t>
            </a:r>
          </a:p>
          <a:p>
            <a:r>
              <a:rPr lang="ko-KR" altLang="en-US" dirty="0" smtClean="0"/>
              <a:t>한국 애견 협회 에서 </a:t>
            </a:r>
            <a:r>
              <a:rPr lang="ko-KR" altLang="en-US" dirty="0" err="1" smtClean="0"/>
              <a:t>견종정보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링크번호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세계 애견 협회 에서 특성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견종정보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털빠짐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활동량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크롤링하였습니다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B829-E654-46CA-AB71-F73670303A2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787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크롤링으로</a:t>
            </a:r>
            <a:r>
              <a:rPr lang="ko-KR" altLang="en-US" dirty="0" smtClean="0"/>
              <a:t> 끌어온 특성을 </a:t>
            </a:r>
            <a:r>
              <a:rPr lang="en-US" altLang="ko-KR" dirty="0" smtClean="0"/>
              <a:t>K-Means </a:t>
            </a:r>
            <a:r>
              <a:rPr lang="ko-KR" altLang="en-US" dirty="0" smtClean="0"/>
              <a:t>모델로 학습시켰는데 실루엣계수가 </a:t>
            </a:r>
            <a:r>
              <a:rPr lang="en-US" altLang="ko-KR" dirty="0" smtClean="0"/>
              <a:t>k=5</a:t>
            </a:r>
            <a:r>
              <a:rPr lang="ko-KR" altLang="en-US" dirty="0" smtClean="0"/>
              <a:t>일 경우에 가장 높은 신뢰도를 보여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개로 </a:t>
            </a:r>
            <a:r>
              <a:rPr lang="ko-KR" altLang="en-US" dirty="0" err="1" smtClean="0"/>
              <a:t>군집시켰으며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군집을 토대로 플라스크와 연결하여 애견을 선별하였습니다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B829-E654-46CA-AB71-F73670303A2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4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B829-E654-46CA-AB71-F73670303A2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4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572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1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2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6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0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5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7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0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1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95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2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276276" y="797594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9" name="직선 연결선 8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Funny corgi dog paws up over white wall, vector illustration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8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microsoft.com/office/2007/relationships/hdphoto" Target="../media/hdphoto4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yagi815.tistory.com/1015" TargetMode="External"/><Relationship Id="rId13" Type="http://schemas.openxmlformats.org/officeDocument/2006/relationships/hyperlink" Target="https://leechwin.tistory.com/entry/Eclipse-%EB%8B%A4%EC%9A%B4%EB%A1%9C%EB%93%9C-%EB%B0%9B%EC%9D%80-font-%EC%A0%81%EC%9A%A9%ED%95%98%EA%B8%B0" TargetMode="External"/><Relationship Id="rId3" Type="http://schemas.microsoft.com/office/2007/relationships/hdphoto" Target="../media/hdphoto1.wdp"/><Relationship Id="rId7" Type="http://schemas.openxmlformats.org/officeDocument/2006/relationships/hyperlink" Target="https://hanxueli.tistory.com/38" TargetMode="External"/><Relationship Id="rId12" Type="http://schemas.openxmlformats.org/officeDocument/2006/relationships/hyperlink" Target="http://blog.naver.com/PostView.nhn?blogId=json2811&amp;logNo=90121474132&amp;redirect=Dlog&amp;widgetTypeCall=tru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tchful.shopify.com/" TargetMode="External"/><Relationship Id="rId11" Type="http://schemas.openxmlformats.org/officeDocument/2006/relationships/hyperlink" Target="https://mainia.tistory.com/1299" TargetMode="External"/><Relationship Id="rId5" Type="http://schemas.openxmlformats.org/officeDocument/2006/relationships/hyperlink" Target="https://videomonster.com/designselect" TargetMode="External"/><Relationship Id="rId10" Type="http://schemas.openxmlformats.org/officeDocument/2006/relationships/hyperlink" Target="https://meaownworld.tistory.com/117" TargetMode="External"/><Relationship Id="rId4" Type="http://schemas.openxmlformats.org/officeDocument/2006/relationships/hyperlink" Target="https://go.gliffy.com/go/html5/launch" TargetMode="External"/><Relationship Id="rId9" Type="http://schemas.openxmlformats.org/officeDocument/2006/relationships/hyperlink" Target="http://blog.naver.com/PostView.nhn?blogId=skssim&amp;logNo=117030406&amp;parentCategoryNo=&amp;categoryNo=48&amp;viewDate=&amp;isShowPopularPosts=false&amp;from=postView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859651" y="2440340"/>
            <a:ext cx="4777495" cy="1799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latinLnBrk="0">
              <a:defRPr/>
            </a:pPr>
            <a:r>
              <a:rPr lang="en-US" altLang="ko-KR" sz="4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TOGET</a:t>
            </a:r>
          </a:p>
          <a:p>
            <a:pPr algn="ctr" latinLnBrk="0">
              <a:defRPr/>
            </a:pPr>
            <a:r>
              <a:rPr lang="en-US" altLang="ko-KR" sz="4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DOG</a:t>
            </a:r>
          </a:p>
        </p:txBody>
      </p:sp>
      <p:pic>
        <p:nvPicPr>
          <p:cNvPr id="8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49" y="366271"/>
            <a:ext cx="3594100" cy="307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93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자유형 44"/>
          <p:cNvSpPr/>
          <p:nvPr/>
        </p:nvSpPr>
        <p:spPr>
          <a:xfrm>
            <a:off x="900296" y="1388681"/>
            <a:ext cx="2086041" cy="2340762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70" h="1935892">
                <a:moveTo>
                  <a:pt x="0" y="0"/>
                </a:moveTo>
                <a:lnTo>
                  <a:pt x="1696995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922638" y="1935892"/>
                </a:lnTo>
                <a:lnTo>
                  <a:pt x="32952" y="1927655"/>
                </a:lnTo>
                <a:lnTo>
                  <a:pt x="65903" y="897925"/>
                </a:lnTo>
                <a:lnTo>
                  <a:pt x="0" y="0"/>
                </a:lnTo>
                <a:close/>
              </a:path>
            </a:pathLst>
          </a:custGeom>
          <a:pattFill prst="dk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자유형 47"/>
          <p:cNvSpPr/>
          <p:nvPr/>
        </p:nvSpPr>
        <p:spPr>
          <a:xfrm>
            <a:off x="829573" y="1238082"/>
            <a:ext cx="2075442" cy="2390775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15136 w 1680518"/>
              <a:gd name="connsiteY0" fmla="*/ 2417 h 1927654"/>
              <a:gd name="connsiteX1" fmla="*/ 1664043 w 1680518"/>
              <a:gd name="connsiteY1" fmla="*/ 0 h 1927654"/>
              <a:gd name="connsiteX2" fmla="*/ 1672281 w 1680518"/>
              <a:gd name="connsiteY2" fmla="*/ 1482811 h 1927654"/>
              <a:gd name="connsiteX3" fmla="*/ 1680518 w 1680518"/>
              <a:gd name="connsiteY3" fmla="*/ 1886465 h 1927654"/>
              <a:gd name="connsiteX4" fmla="*/ 889686 w 1680518"/>
              <a:gd name="connsiteY4" fmla="*/ 1927654 h 1927654"/>
              <a:gd name="connsiteX5" fmla="*/ 0 w 1680518"/>
              <a:gd name="connsiteY5" fmla="*/ 1919417 h 1927654"/>
              <a:gd name="connsiteX6" fmla="*/ 32951 w 1680518"/>
              <a:gd name="connsiteY6" fmla="*/ 889687 h 1927654"/>
              <a:gd name="connsiteX7" fmla="*/ 15136 w 1680518"/>
              <a:gd name="connsiteY7" fmla="*/ 2417 h 1927654"/>
              <a:gd name="connsiteX0" fmla="*/ 15136 w 1680518"/>
              <a:gd name="connsiteY0" fmla="*/ 10300 h 1935537"/>
              <a:gd name="connsiteX1" fmla="*/ 1664043 w 1680518"/>
              <a:gd name="connsiteY1" fmla="*/ 7883 h 1935537"/>
              <a:gd name="connsiteX2" fmla="*/ 1672281 w 1680518"/>
              <a:gd name="connsiteY2" fmla="*/ 1490694 h 1935537"/>
              <a:gd name="connsiteX3" fmla="*/ 1680518 w 1680518"/>
              <a:gd name="connsiteY3" fmla="*/ 1894348 h 1935537"/>
              <a:gd name="connsiteX4" fmla="*/ 889686 w 1680518"/>
              <a:gd name="connsiteY4" fmla="*/ 1935537 h 1935537"/>
              <a:gd name="connsiteX5" fmla="*/ 0 w 1680518"/>
              <a:gd name="connsiteY5" fmla="*/ 1927300 h 1935537"/>
              <a:gd name="connsiteX6" fmla="*/ 32951 w 1680518"/>
              <a:gd name="connsiteY6" fmla="*/ 897570 h 1935537"/>
              <a:gd name="connsiteX7" fmla="*/ 15136 w 1680518"/>
              <a:gd name="connsiteY7" fmla="*/ 10300 h 1935537"/>
              <a:gd name="connsiteX0" fmla="*/ 29118 w 1694500"/>
              <a:gd name="connsiteY0" fmla="*/ 10300 h 1935537"/>
              <a:gd name="connsiteX1" fmla="*/ 1678025 w 1694500"/>
              <a:gd name="connsiteY1" fmla="*/ 7883 h 1935537"/>
              <a:gd name="connsiteX2" fmla="*/ 1686263 w 1694500"/>
              <a:gd name="connsiteY2" fmla="*/ 1490694 h 1935537"/>
              <a:gd name="connsiteX3" fmla="*/ 1694500 w 1694500"/>
              <a:gd name="connsiteY3" fmla="*/ 1894348 h 1935537"/>
              <a:gd name="connsiteX4" fmla="*/ 903668 w 1694500"/>
              <a:gd name="connsiteY4" fmla="*/ 1935537 h 1935537"/>
              <a:gd name="connsiteX5" fmla="*/ 13982 w 1694500"/>
              <a:gd name="connsiteY5" fmla="*/ 1927300 h 1935537"/>
              <a:gd name="connsiteX6" fmla="*/ 46933 w 1694500"/>
              <a:gd name="connsiteY6" fmla="*/ 897570 h 1935537"/>
              <a:gd name="connsiteX7" fmla="*/ 29118 w 1694500"/>
              <a:gd name="connsiteY7" fmla="*/ 10300 h 1935537"/>
              <a:gd name="connsiteX0" fmla="*/ 39382 w 1704764"/>
              <a:gd name="connsiteY0" fmla="*/ 10300 h 1935537"/>
              <a:gd name="connsiteX1" fmla="*/ 1688289 w 1704764"/>
              <a:gd name="connsiteY1" fmla="*/ 7883 h 1935537"/>
              <a:gd name="connsiteX2" fmla="*/ 1696527 w 1704764"/>
              <a:gd name="connsiteY2" fmla="*/ 1490694 h 1935537"/>
              <a:gd name="connsiteX3" fmla="*/ 1704764 w 1704764"/>
              <a:gd name="connsiteY3" fmla="*/ 1894348 h 1935537"/>
              <a:gd name="connsiteX4" fmla="*/ 913932 w 1704764"/>
              <a:gd name="connsiteY4" fmla="*/ 1935537 h 1935537"/>
              <a:gd name="connsiteX5" fmla="*/ 24246 w 1704764"/>
              <a:gd name="connsiteY5" fmla="*/ 1927300 h 1935537"/>
              <a:gd name="connsiteX6" fmla="*/ 21132 w 1704764"/>
              <a:gd name="connsiteY6" fmla="*/ 897570 h 1935537"/>
              <a:gd name="connsiteX7" fmla="*/ 39382 w 1704764"/>
              <a:gd name="connsiteY7" fmla="*/ 10300 h 193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764" h="1935537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자유형 48"/>
          <p:cNvSpPr/>
          <p:nvPr/>
        </p:nvSpPr>
        <p:spPr>
          <a:xfrm>
            <a:off x="1566769" y="1073512"/>
            <a:ext cx="528326" cy="289185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자유형 64"/>
          <p:cNvSpPr/>
          <p:nvPr/>
        </p:nvSpPr>
        <p:spPr>
          <a:xfrm>
            <a:off x="4987295" y="1386624"/>
            <a:ext cx="2086041" cy="2340762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70" h="1935892">
                <a:moveTo>
                  <a:pt x="0" y="0"/>
                </a:moveTo>
                <a:lnTo>
                  <a:pt x="1696995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922638" y="1935892"/>
                </a:lnTo>
                <a:lnTo>
                  <a:pt x="32952" y="1927655"/>
                </a:lnTo>
                <a:lnTo>
                  <a:pt x="65903" y="897925"/>
                </a:lnTo>
                <a:lnTo>
                  <a:pt x="0" y="0"/>
                </a:lnTo>
                <a:close/>
              </a:path>
            </a:pathLst>
          </a:custGeom>
          <a:pattFill prst="dk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6" name="자유형 65"/>
          <p:cNvSpPr/>
          <p:nvPr/>
        </p:nvSpPr>
        <p:spPr>
          <a:xfrm>
            <a:off x="4954672" y="1236025"/>
            <a:ext cx="2075442" cy="2390775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15136 w 1680518"/>
              <a:gd name="connsiteY0" fmla="*/ 2417 h 1927654"/>
              <a:gd name="connsiteX1" fmla="*/ 1664043 w 1680518"/>
              <a:gd name="connsiteY1" fmla="*/ 0 h 1927654"/>
              <a:gd name="connsiteX2" fmla="*/ 1672281 w 1680518"/>
              <a:gd name="connsiteY2" fmla="*/ 1482811 h 1927654"/>
              <a:gd name="connsiteX3" fmla="*/ 1680518 w 1680518"/>
              <a:gd name="connsiteY3" fmla="*/ 1886465 h 1927654"/>
              <a:gd name="connsiteX4" fmla="*/ 889686 w 1680518"/>
              <a:gd name="connsiteY4" fmla="*/ 1927654 h 1927654"/>
              <a:gd name="connsiteX5" fmla="*/ 0 w 1680518"/>
              <a:gd name="connsiteY5" fmla="*/ 1919417 h 1927654"/>
              <a:gd name="connsiteX6" fmla="*/ 32951 w 1680518"/>
              <a:gd name="connsiteY6" fmla="*/ 889687 h 1927654"/>
              <a:gd name="connsiteX7" fmla="*/ 15136 w 1680518"/>
              <a:gd name="connsiteY7" fmla="*/ 2417 h 1927654"/>
              <a:gd name="connsiteX0" fmla="*/ 15136 w 1680518"/>
              <a:gd name="connsiteY0" fmla="*/ 10300 h 1935537"/>
              <a:gd name="connsiteX1" fmla="*/ 1664043 w 1680518"/>
              <a:gd name="connsiteY1" fmla="*/ 7883 h 1935537"/>
              <a:gd name="connsiteX2" fmla="*/ 1672281 w 1680518"/>
              <a:gd name="connsiteY2" fmla="*/ 1490694 h 1935537"/>
              <a:gd name="connsiteX3" fmla="*/ 1680518 w 1680518"/>
              <a:gd name="connsiteY3" fmla="*/ 1894348 h 1935537"/>
              <a:gd name="connsiteX4" fmla="*/ 889686 w 1680518"/>
              <a:gd name="connsiteY4" fmla="*/ 1935537 h 1935537"/>
              <a:gd name="connsiteX5" fmla="*/ 0 w 1680518"/>
              <a:gd name="connsiteY5" fmla="*/ 1927300 h 1935537"/>
              <a:gd name="connsiteX6" fmla="*/ 32951 w 1680518"/>
              <a:gd name="connsiteY6" fmla="*/ 897570 h 1935537"/>
              <a:gd name="connsiteX7" fmla="*/ 15136 w 1680518"/>
              <a:gd name="connsiteY7" fmla="*/ 10300 h 1935537"/>
              <a:gd name="connsiteX0" fmla="*/ 29118 w 1694500"/>
              <a:gd name="connsiteY0" fmla="*/ 10300 h 1935537"/>
              <a:gd name="connsiteX1" fmla="*/ 1678025 w 1694500"/>
              <a:gd name="connsiteY1" fmla="*/ 7883 h 1935537"/>
              <a:gd name="connsiteX2" fmla="*/ 1686263 w 1694500"/>
              <a:gd name="connsiteY2" fmla="*/ 1490694 h 1935537"/>
              <a:gd name="connsiteX3" fmla="*/ 1694500 w 1694500"/>
              <a:gd name="connsiteY3" fmla="*/ 1894348 h 1935537"/>
              <a:gd name="connsiteX4" fmla="*/ 903668 w 1694500"/>
              <a:gd name="connsiteY4" fmla="*/ 1935537 h 1935537"/>
              <a:gd name="connsiteX5" fmla="*/ 13982 w 1694500"/>
              <a:gd name="connsiteY5" fmla="*/ 1927300 h 1935537"/>
              <a:gd name="connsiteX6" fmla="*/ 46933 w 1694500"/>
              <a:gd name="connsiteY6" fmla="*/ 897570 h 1935537"/>
              <a:gd name="connsiteX7" fmla="*/ 29118 w 1694500"/>
              <a:gd name="connsiteY7" fmla="*/ 10300 h 1935537"/>
              <a:gd name="connsiteX0" fmla="*/ 39382 w 1704764"/>
              <a:gd name="connsiteY0" fmla="*/ 10300 h 1935537"/>
              <a:gd name="connsiteX1" fmla="*/ 1688289 w 1704764"/>
              <a:gd name="connsiteY1" fmla="*/ 7883 h 1935537"/>
              <a:gd name="connsiteX2" fmla="*/ 1696527 w 1704764"/>
              <a:gd name="connsiteY2" fmla="*/ 1490694 h 1935537"/>
              <a:gd name="connsiteX3" fmla="*/ 1704764 w 1704764"/>
              <a:gd name="connsiteY3" fmla="*/ 1894348 h 1935537"/>
              <a:gd name="connsiteX4" fmla="*/ 913932 w 1704764"/>
              <a:gd name="connsiteY4" fmla="*/ 1935537 h 1935537"/>
              <a:gd name="connsiteX5" fmla="*/ 24246 w 1704764"/>
              <a:gd name="connsiteY5" fmla="*/ 1927300 h 1935537"/>
              <a:gd name="connsiteX6" fmla="*/ 21132 w 1704764"/>
              <a:gd name="connsiteY6" fmla="*/ 897570 h 1935537"/>
              <a:gd name="connsiteX7" fmla="*/ 39382 w 1704764"/>
              <a:gd name="connsiteY7" fmla="*/ 10300 h 193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764" h="1935537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자유형 66"/>
          <p:cNvSpPr/>
          <p:nvPr/>
        </p:nvSpPr>
        <p:spPr>
          <a:xfrm>
            <a:off x="5653768" y="1071455"/>
            <a:ext cx="528326" cy="289185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자유형 69"/>
          <p:cNvSpPr/>
          <p:nvPr/>
        </p:nvSpPr>
        <p:spPr>
          <a:xfrm>
            <a:off x="7069046" y="4116530"/>
            <a:ext cx="2086041" cy="2340762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70" h="1935892">
                <a:moveTo>
                  <a:pt x="0" y="0"/>
                </a:moveTo>
                <a:lnTo>
                  <a:pt x="1696995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922638" y="1935892"/>
                </a:lnTo>
                <a:lnTo>
                  <a:pt x="32952" y="1927655"/>
                </a:lnTo>
                <a:lnTo>
                  <a:pt x="65903" y="897925"/>
                </a:lnTo>
                <a:lnTo>
                  <a:pt x="0" y="0"/>
                </a:lnTo>
                <a:close/>
              </a:path>
            </a:pathLst>
          </a:custGeom>
          <a:pattFill prst="dk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1" name="자유형 70"/>
          <p:cNvSpPr/>
          <p:nvPr/>
        </p:nvSpPr>
        <p:spPr>
          <a:xfrm>
            <a:off x="7036423" y="3965931"/>
            <a:ext cx="2075442" cy="2390775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15136 w 1680518"/>
              <a:gd name="connsiteY0" fmla="*/ 2417 h 1927654"/>
              <a:gd name="connsiteX1" fmla="*/ 1664043 w 1680518"/>
              <a:gd name="connsiteY1" fmla="*/ 0 h 1927654"/>
              <a:gd name="connsiteX2" fmla="*/ 1672281 w 1680518"/>
              <a:gd name="connsiteY2" fmla="*/ 1482811 h 1927654"/>
              <a:gd name="connsiteX3" fmla="*/ 1680518 w 1680518"/>
              <a:gd name="connsiteY3" fmla="*/ 1886465 h 1927654"/>
              <a:gd name="connsiteX4" fmla="*/ 889686 w 1680518"/>
              <a:gd name="connsiteY4" fmla="*/ 1927654 h 1927654"/>
              <a:gd name="connsiteX5" fmla="*/ 0 w 1680518"/>
              <a:gd name="connsiteY5" fmla="*/ 1919417 h 1927654"/>
              <a:gd name="connsiteX6" fmla="*/ 32951 w 1680518"/>
              <a:gd name="connsiteY6" fmla="*/ 889687 h 1927654"/>
              <a:gd name="connsiteX7" fmla="*/ 15136 w 1680518"/>
              <a:gd name="connsiteY7" fmla="*/ 2417 h 1927654"/>
              <a:gd name="connsiteX0" fmla="*/ 15136 w 1680518"/>
              <a:gd name="connsiteY0" fmla="*/ 10300 h 1935537"/>
              <a:gd name="connsiteX1" fmla="*/ 1664043 w 1680518"/>
              <a:gd name="connsiteY1" fmla="*/ 7883 h 1935537"/>
              <a:gd name="connsiteX2" fmla="*/ 1672281 w 1680518"/>
              <a:gd name="connsiteY2" fmla="*/ 1490694 h 1935537"/>
              <a:gd name="connsiteX3" fmla="*/ 1680518 w 1680518"/>
              <a:gd name="connsiteY3" fmla="*/ 1894348 h 1935537"/>
              <a:gd name="connsiteX4" fmla="*/ 889686 w 1680518"/>
              <a:gd name="connsiteY4" fmla="*/ 1935537 h 1935537"/>
              <a:gd name="connsiteX5" fmla="*/ 0 w 1680518"/>
              <a:gd name="connsiteY5" fmla="*/ 1927300 h 1935537"/>
              <a:gd name="connsiteX6" fmla="*/ 32951 w 1680518"/>
              <a:gd name="connsiteY6" fmla="*/ 897570 h 1935537"/>
              <a:gd name="connsiteX7" fmla="*/ 15136 w 1680518"/>
              <a:gd name="connsiteY7" fmla="*/ 10300 h 1935537"/>
              <a:gd name="connsiteX0" fmla="*/ 29118 w 1694500"/>
              <a:gd name="connsiteY0" fmla="*/ 10300 h 1935537"/>
              <a:gd name="connsiteX1" fmla="*/ 1678025 w 1694500"/>
              <a:gd name="connsiteY1" fmla="*/ 7883 h 1935537"/>
              <a:gd name="connsiteX2" fmla="*/ 1686263 w 1694500"/>
              <a:gd name="connsiteY2" fmla="*/ 1490694 h 1935537"/>
              <a:gd name="connsiteX3" fmla="*/ 1694500 w 1694500"/>
              <a:gd name="connsiteY3" fmla="*/ 1894348 h 1935537"/>
              <a:gd name="connsiteX4" fmla="*/ 903668 w 1694500"/>
              <a:gd name="connsiteY4" fmla="*/ 1935537 h 1935537"/>
              <a:gd name="connsiteX5" fmla="*/ 13982 w 1694500"/>
              <a:gd name="connsiteY5" fmla="*/ 1927300 h 1935537"/>
              <a:gd name="connsiteX6" fmla="*/ 46933 w 1694500"/>
              <a:gd name="connsiteY6" fmla="*/ 897570 h 1935537"/>
              <a:gd name="connsiteX7" fmla="*/ 29118 w 1694500"/>
              <a:gd name="connsiteY7" fmla="*/ 10300 h 1935537"/>
              <a:gd name="connsiteX0" fmla="*/ 39382 w 1704764"/>
              <a:gd name="connsiteY0" fmla="*/ 10300 h 1935537"/>
              <a:gd name="connsiteX1" fmla="*/ 1688289 w 1704764"/>
              <a:gd name="connsiteY1" fmla="*/ 7883 h 1935537"/>
              <a:gd name="connsiteX2" fmla="*/ 1696527 w 1704764"/>
              <a:gd name="connsiteY2" fmla="*/ 1490694 h 1935537"/>
              <a:gd name="connsiteX3" fmla="*/ 1704764 w 1704764"/>
              <a:gd name="connsiteY3" fmla="*/ 1894348 h 1935537"/>
              <a:gd name="connsiteX4" fmla="*/ 913932 w 1704764"/>
              <a:gd name="connsiteY4" fmla="*/ 1935537 h 1935537"/>
              <a:gd name="connsiteX5" fmla="*/ 24246 w 1704764"/>
              <a:gd name="connsiteY5" fmla="*/ 1927300 h 1935537"/>
              <a:gd name="connsiteX6" fmla="*/ 21132 w 1704764"/>
              <a:gd name="connsiteY6" fmla="*/ 897570 h 1935537"/>
              <a:gd name="connsiteX7" fmla="*/ 39382 w 1704764"/>
              <a:gd name="connsiteY7" fmla="*/ 10300 h 193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764" h="1935537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자유형 71"/>
          <p:cNvSpPr/>
          <p:nvPr/>
        </p:nvSpPr>
        <p:spPr>
          <a:xfrm>
            <a:off x="7735519" y="3801361"/>
            <a:ext cx="528326" cy="289185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2836042" y="4199732"/>
            <a:ext cx="2086041" cy="2340762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70" h="1935892">
                <a:moveTo>
                  <a:pt x="0" y="0"/>
                </a:moveTo>
                <a:lnTo>
                  <a:pt x="1696995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922638" y="1935892"/>
                </a:lnTo>
                <a:lnTo>
                  <a:pt x="32952" y="1927655"/>
                </a:lnTo>
                <a:lnTo>
                  <a:pt x="65903" y="897925"/>
                </a:lnTo>
                <a:lnTo>
                  <a:pt x="0" y="0"/>
                </a:lnTo>
                <a:close/>
              </a:path>
            </a:pathLst>
          </a:custGeom>
          <a:pattFill prst="dk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2765319" y="4049133"/>
            <a:ext cx="2075442" cy="2390775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15136 w 1680518"/>
              <a:gd name="connsiteY0" fmla="*/ 2417 h 1927654"/>
              <a:gd name="connsiteX1" fmla="*/ 1664043 w 1680518"/>
              <a:gd name="connsiteY1" fmla="*/ 0 h 1927654"/>
              <a:gd name="connsiteX2" fmla="*/ 1672281 w 1680518"/>
              <a:gd name="connsiteY2" fmla="*/ 1482811 h 1927654"/>
              <a:gd name="connsiteX3" fmla="*/ 1680518 w 1680518"/>
              <a:gd name="connsiteY3" fmla="*/ 1886465 h 1927654"/>
              <a:gd name="connsiteX4" fmla="*/ 889686 w 1680518"/>
              <a:gd name="connsiteY4" fmla="*/ 1927654 h 1927654"/>
              <a:gd name="connsiteX5" fmla="*/ 0 w 1680518"/>
              <a:gd name="connsiteY5" fmla="*/ 1919417 h 1927654"/>
              <a:gd name="connsiteX6" fmla="*/ 32951 w 1680518"/>
              <a:gd name="connsiteY6" fmla="*/ 889687 h 1927654"/>
              <a:gd name="connsiteX7" fmla="*/ 15136 w 1680518"/>
              <a:gd name="connsiteY7" fmla="*/ 2417 h 1927654"/>
              <a:gd name="connsiteX0" fmla="*/ 15136 w 1680518"/>
              <a:gd name="connsiteY0" fmla="*/ 10300 h 1935537"/>
              <a:gd name="connsiteX1" fmla="*/ 1664043 w 1680518"/>
              <a:gd name="connsiteY1" fmla="*/ 7883 h 1935537"/>
              <a:gd name="connsiteX2" fmla="*/ 1672281 w 1680518"/>
              <a:gd name="connsiteY2" fmla="*/ 1490694 h 1935537"/>
              <a:gd name="connsiteX3" fmla="*/ 1680518 w 1680518"/>
              <a:gd name="connsiteY3" fmla="*/ 1894348 h 1935537"/>
              <a:gd name="connsiteX4" fmla="*/ 889686 w 1680518"/>
              <a:gd name="connsiteY4" fmla="*/ 1935537 h 1935537"/>
              <a:gd name="connsiteX5" fmla="*/ 0 w 1680518"/>
              <a:gd name="connsiteY5" fmla="*/ 1927300 h 1935537"/>
              <a:gd name="connsiteX6" fmla="*/ 32951 w 1680518"/>
              <a:gd name="connsiteY6" fmla="*/ 897570 h 1935537"/>
              <a:gd name="connsiteX7" fmla="*/ 15136 w 1680518"/>
              <a:gd name="connsiteY7" fmla="*/ 10300 h 1935537"/>
              <a:gd name="connsiteX0" fmla="*/ 29118 w 1694500"/>
              <a:gd name="connsiteY0" fmla="*/ 10300 h 1935537"/>
              <a:gd name="connsiteX1" fmla="*/ 1678025 w 1694500"/>
              <a:gd name="connsiteY1" fmla="*/ 7883 h 1935537"/>
              <a:gd name="connsiteX2" fmla="*/ 1686263 w 1694500"/>
              <a:gd name="connsiteY2" fmla="*/ 1490694 h 1935537"/>
              <a:gd name="connsiteX3" fmla="*/ 1694500 w 1694500"/>
              <a:gd name="connsiteY3" fmla="*/ 1894348 h 1935537"/>
              <a:gd name="connsiteX4" fmla="*/ 903668 w 1694500"/>
              <a:gd name="connsiteY4" fmla="*/ 1935537 h 1935537"/>
              <a:gd name="connsiteX5" fmla="*/ 13982 w 1694500"/>
              <a:gd name="connsiteY5" fmla="*/ 1927300 h 1935537"/>
              <a:gd name="connsiteX6" fmla="*/ 46933 w 1694500"/>
              <a:gd name="connsiteY6" fmla="*/ 897570 h 1935537"/>
              <a:gd name="connsiteX7" fmla="*/ 29118 w 1694500"/>
              <a:gd name="connsiteY7" fmla="*/ 10300 h 1935537"/>
              <a:gd name="connsiteX0" fmla="*/ 39382 w 1704764"/>
              <a:gd name="connsiteY0" fmla="*/ 10300 h 1935537"/>
              <a:gd name="connsiteX1" fmla="*/ 1688289 w 1704764"/>
              <a:gd name="connsiteY1" fmla="*/ 7883 h 1935537"/>
              <a:gd name="connsiteX2" fmla="*/ 1696527 w 1704764"/>
              <a:gd name="connsiteY2" fmla="*/ 1490694 h 1935537"/>
              <a:gd name="connsiteX3" fmla="*/ 1704764 w 1704764"/>
              <a:gd name="connsiteY3" fmla="*/ 1894348 h 1935537"/>
              <a:gd name="connsiteX4" fmla="*/ 913932 w 1704764"/>
              <a:gd name="connsiteY4" fmla="*/ 1935537 h 1935537"/>
              <a:gd name="connsiteX5" fmla="*/ 24246 w 1704764"/>
              <a:gd name="connsiteY5" fmla="*/ 1927300 h 1935537"/>
              <a:gd name="connsiteX6" fmla="*/ 21132 w 1704764"/>
              <a:gd name="connsiteY6" fmla="*/ 897570 h 1935537"/>
              <a:gd name="connsiteX7" fmla="*/ 39382 w 1704764"/>
              <a:gd name="connsiteY7" fmla="*/ 10300 h 193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764" h="1935537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 42"/>
          <p:cNvSpPr/>
          <p:nvPr/>
        </p:nvSpPr>
        <p:spPr>
          <a:xfrm>
            <a:off x="3502515" y="3884563"/>
            <a:ext cx="528326" cy="289185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286" y="1930415"/>
            <a:ext cx="2197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 smtClean="0"/>
              <a:t>설문을 통한</a:t>
            </a:r>
            <a:endParaRPr lang="en-US" altLang="ko-KR" b="1" dirty="0" smtClean="0"/>
          </a:p>
          <a:p>
            <a:pPr lvl="0" algn="ctr"/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0" algn="ctr"/>
            <a:r>
              <a:rPr lang="ko-KR" altLang="en-US" b="1" dirty="0" err="1" smtClean="0"/>
              <a:t>견주의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0" algn="ctr"/>
            <a:endParaRPr lang="en-US" altLang="ko-KR" b="1" dirty="0" smtClean="0"/>
          </a:p>
          <a:p>
            <a:pPr lvl="0" algn="ctr"/>
            <a:r>
              <a:rPr lang="ko-KR" altLang="en-US" b="1" dirty="0" smtClean="0"/>
              <a:t>조건 </a:t>
            </a:r>
            <a:r>
              <a:rPr lang="ko-KR" altLang="en-US" b="1" dirty="0"/>
              <a:t>판별 </a:t>
            </a:r>
          </a:p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746611" y="4741466"/>
            <a:ext cx="2197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 err="1" smtClean="0"/>
              <a:t>견주의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0" algn="ctr"/>
            <a:endParaRPr lang="en-US" altLang="ko-KR" b="1" dirty="0" smtClean="0"/>
          </a:p>
          <a:p>
            <a:pPr lvl="0" algn="ctr"/>
            <a:r>
              <a:rPr lang="ko-KR" altLang="en-US" b="1" dirty="0" smtClean="0"/>
              <a:t>성향 </a:t>
            </a:r>
            <a:r>
              <a:rPr lang="ko-KR" altLang="en-US" b="1" dirty="0"/>
              <a:t>파악 </a:t>
            </a:r>
            <a:r>
              <a:rPr lang="ko-KR" altLang="en-US" b="1" dirty="0" smtClean="0"/>
              <a:t>후</a:t>
            </a:r>
            <a:endParaRPr lang="en-US" altLang="ko-KR" b="1" dirty="0" smtClean="0"/>
          </a:p>
          <a:p>
            <a:pPr lvl="0" algn="ctr"/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0" algn="ctr"/>
            <a:r>
              <a:rPr lang="ko-KR" altLang="en-US" b="1" dirty="0" smtClean="0"/>
              <a:t>강아지 </a:t>
            </a:r>
            <a:r>
              <a:rPr lang="ko-KR" altLang="en-US" b="1" dirty="0"/>
              <a:t>매칭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44073" y="1928358"/>
            <a:ext cx="2197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/>
              <a:t>강아지 </a:t>
            </a:r>
            <a:r>
              <a:rPr lang="ko-KR" altLang="en-US" b="1" dirty="0" smtClean="0"/>
              <a:t>특성을</a:t>
            </a:r>
            <a:endParaRPr lang="en-US" altLang="ko-KR" b="1" dirty="0" smtClean="0"/>
          </a:p>
          <a:p>
            <a:pPr lvl="0" algn="ctr"/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0" algn="ctr"/>
            <a:r>
              <a:rPr lang="ko-KR" altLang="en-US" b="1" dirty="0" smtClean="0"/>
              <a:t>볼 </a:t>
            </a:r>
            <a:r>
              <a:rPr lang="ko-KR" altLang="en-US" b="1" dirty="0"/>
              <a:t>수 있는 </a:t>
            </a:r>
            <a:endParaRPr lang="en-US" altLang="ko-KR" b="1" dirty="0" smtClean="0"/>
          </a:p>
          <a:p>
            <a:pPr lvl="0" algn="ctr"/>
            <a:endParaRPr lang="en-US" altLang="ko-KR" b="1" dirty="0" smtClean="0"/>
          </a:p>
          <a:p>
            <a:pPr lvl="0" algn="ctr"/>
            <a:r>
              <a:rPr lang="ko-KR" altLang="en-US" b="1" dirty="0" smtClean="0"/>
              <a:t>애견 카드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7017282" y="4658264"/>
            <a:ext cx="2197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 smtClean="0"/>
              <a:t>게시판을 통한</a:t>
            </a:r>
            <a:endParaRPr lang="en-US" altLang="ko-KR" b="1" dirty="0" smtClean="0"/>
          </a:p>
          <a:p>
            <a:pPr lvl="0" algn="ctr"/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0" algn="ctr"/>
            <a:r>
              <a:rPr lang="ko-KR" altLang="en-US" b="1" dirty="0" smtClean="0"/>
              <a:t>커뮤니티</a:t>
            </a:r>
            <a:endParaRPr lang="en-US" altLang="ko-KR" b="1" dirty="0" smtClean="0"/>
          </a:p>
          <a:p>
            <a:pPr lvl="0" algn="ctr"/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0" algn="ctr"/>
            <a:r>
              <a:rPr lang="ko-KR" altLang="en-US" b="1" dirty="0" smtClean="0"/>
              <a:t>기능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소개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자유형 53"/>
          <p:cNvSpPr/>
          <p:nvPr/>
        </p:nvSpPr>
        <p:spPr>
          <a:xfrm>
            <a:off x="9099272" y="1386624"/>
            <a:ext cx="2086041" cy="2340762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70" h="1935892">
                <a:moveTo>
                  <a:pt x="0" y="0"/>
                </a:moveTo>
                <a:lnTo>
                  <a:pt x="1696995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922638" y="1935892"/>
                </a:lnTo>
                <a:lnTo>
                  <a:pt x="32952" y="1927655"/>
                </a:lnTo>
                <a:lnTo>
                  <a:pt x="65903" y="897925"/>
                </a:lnTo>
                <a:lnTo>
                  <a:pt x="0" y="0"/>
                </a:lnTo>
                <a:close/>
              </a:path>
            </a:pathLst>
          </a:custGeom>
          <a:pattFill prst="dk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5" name="자유형 54"/>
          <p:cNvSpPr/>
          <p:nvPr/>
        </p:nvSpPr>
        <p:spPr>
          <a:xfrm>
            <a:off x="9066649" y="1236025"/>
            <a:ext cx="2075442" cy="2390775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15136 w 1680518"/>
              <a:gd name="connsiteY0" fmla="*/ 2417 h 1927654"/>
              <a:gd name="connsiteX1" fmla="*/ 1664043 w 1680518"/>
              <a:gd name="connsiteY1" fmla="*/ 0 h 1927654"/>
              <a:gd name="connsiteX2" fmla="*/ 1672281 w 1680518"/>
              <a:gd name="connsiteY2" fmla="*/ 1482811 h 1927654"/>
              <a:gd name="connsiteX3" fmla="*/ 1680518 w 1680518"/>
              <a:gd name="connsiteY3" fmla="*/ 1886465 h 1927654"/>
              <a:gd name="connsiteX4" fmla="*/ 889686 w 1680518"/>
              <a:gd name="connsiteY4" fmla="*/ 1927654 h 1927654"/>
              <a:gd name="connsiteX5" fmla="*/ 0 w 1680518"/>
              <a:gd name="connsiteY5" fmla="*/ 1919417 h 1927654"/>
              <a:gd name="connsiteX6" fmla="*/ 32951 w 1680518"/>
              <a:gd name="connsiteY6" fmla="*/ 889687 h 1927654"/>
              <a:gd name="connsiteX7" fmla="*/ 15136 w 1680518"/>
              <a:gd name="connsiteY7" fmla="*/ 2417 h 1927654"/>
              <a:gd name="connsiteX0" fmla="*/ 15136 w 1680518"/>
              <a:gd name="connsiteY0" fmla="*/ 10300 h 1935537"/>
              <a:gd name="connsiteX1" fmla="*/ 1664043 w 1680518"/>
              <a:gd name="connsiteY1" fmla="*/ 7883 h 1935537"/>
              <a:gd name="connsiteX2" fmla="*/ 1672281 w 1680518"/>
              <a:gd name="connsiteY2" fmla="*/ 1490694 h 1935537"/>
              <a:gd name="connsiteX3" fmla="*/ 1680518 w 1680518"/>
              <a:gd name="connsiteY3" fmla="*/ 1894348 h 1935537"/>
              <a:gd name="connsiteX4" fmla="*/ 889686 w 1680518"/>
              <a:gd name="connsiteY4" fmla="*/ 1935537 h 1935537"/>
              <a:gd name="connsiteX5" fmla="*/ 0 w 1680518"/>
              <a:gd name="connsiteY5" fmla="*/ 1927300 h 1935537"/>
              <a:gd name="connsiteX6" fmla="*/ 32951 w 1680518"/>
              <a:gd name="connsiteY6" fmla="*/ 897570 h 1935537"/>
              <a:gd name="connsiteX7" fmla="*/ 15136 w 1680518"/>
              <a:gd name="connsiteY7" fmla="*/ 10300 h 1935537"/>
              <a:gd name="connsiteX0" fmla="*/ 29118 w 1694500"/>
              <a:gd name="connsiteY0" fmla="*/ 10300 h 1935537"/>
              <a:gd name="connsiteX1" fmla="*/ 1678025 w 1694500"/>
              <a:gd name="connsiteY1" fmla="*/ 7883 h 1935537"/>
              <a:gd name="connsiteX2" fmla="*/ 1686263 w 1694500"/>
              <a:gd name="connsiteY2" fmla="*/ 1490694 h 1935537"/>
              <a:gd name="connsiteX3" fmla="*/ 1694500 w 1694500"/>
              <a:gd name="connsiteY3" fmla="*/ 1894348 h 1935537"/>
              <a:gd name="connsiteX4" fmla="*/ 903668 w 1694500"/>
              <a:gd name="connsiteY4" fmla="*/ 1935537 h 1935537"/>
              <a:gd name="connsiteX5" fmla="*/ 13982 w 1694500"/>
              <a:gd name="connsiteY5" fmla="*/ 1927300 h 1935537"/>
              <a:gd name="connsiteX6" fmla="*/ 46933 w 1694500"/>
              <a:gd name="connsiteY6" fmla="*/ 897570 h 1935537"/>
              <a:gd name="connsiteX7" fmla="*/ 29118 w 1694500"/>
              <a:gd name="connsiteY7" fmla="*/ 10300 h 1935537"/>
              <a:gd name="connsiteX0" fmla="*/ 39382 w 1704764"/>
              <a:gd name="connsiteY0" fmla="*/ 10300 h 1935537"/>
              <a:gd name="connsiteX1" fmla="*/ 1688289 w 1704764"/>
              <a:gd name="connsiteY1" fmla="*/ 7883 h 1935537"/>
              <a:gd name="connsiteX2" fmla="*/ 1696527 w 1704764"/>
              <a:gd name="connsiteY2" fmla="*/ 1490694 h 1935537"/>
              <a:gd name="connsiteX3" fmla="*/ 1704764 w 1704764"/>
              <a:gd name="connsiteY3" fmla="*/ 1894348 h 1935537"/>
              <a:gd name="connsiteX4" fmla="*/ 913932 w 1704764"/>
              <a:gd name="connsiteY4" fmla="*/ 1935537 h 1935537"/>
              <a:gd name="connsiteX5" fmla="*/ 24246 w 1704764"/>
              <a:gd name="connsiteY5" fmla="*/ 1927300 h 1935537"/>
              <a:gd name="connsiteX6" fmla="*/ 21132 w 1704764"/>
              <a:gd name="connsiteY6" fmla="*/ 897570 h 1935537"/>
              <a:gd name="connsiteX7" fmla="*/ 39382 w 1704764"/>
              <a:gd name="connsiteY7" fmla="*/ 10300 h 193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764" h="1935537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자유형 55"/>
          <p:cNvSpPr/>
          <p:nvPr/>
        </p:nvSpPr>
        <p:spPr>
          <a:xfrm>
            <a:off x="9765745" y="1071455"/>
            <a:ext cx="528326" cy="289185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47508" y="1928358"/>
            <a:ext cx="2197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 smtClean="0"/>
              <a:t>이미지 인식을</a:t>
            </a:r>
            <a:endParaRPr lang="en-US" altLang="ko-KR" b="1" dirty="0" smtClean="0"/>
          </a:p>
          <a:p>
            <a:pPr lvl="0" algn="ctr"/>
            <a:endParaRPr lang="en-US" altLang="ko-KR" b="1" dirty="0" smtClean="0"/>
          </a:p>
          <a:p>
            <a:pPr lvl="0" algn="ctr"/>
            <a:r>
              <a:rPr lang="ko-KR" altLang="en-US" b="1" dirty="0" smtClean="0"/>
              <a:t>통한 강아지</a:t>
            </a:r>
            <a:endParaRPr lang="en-US" altLang="ko-KR" b="1" dirty="0" smtClean="0"/>
          </a:p>
          <a:p>
            <a:pPr lvl="0" algn="ctr"/>
            <a:endParaRPr lang="en-US" altLang="ko-KR" b="1" dirty="0" smtClean="0"/>
          </a:p>
          <a:p>
            <a:pPr lvl="0" algn="ctr"/>
            <a:r>
              <a:rPr lang="ko-KR" altLang="en-US" b="1" dirty="0" smtClean="0"/>
              <a:t>품종 분류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10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76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76" y="797594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030" y="1253147"/>
            <a:ext cx="10183416" cy="498552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설계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11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1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76" y="797594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USECASE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8736" y="847801"/>
            <a:ext cx="9083032" cy="57774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12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76" y="797594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ER-</a:t>
            </a: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다이어그램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64" y="797594"/>
            <a:ext cx="11655286" cy="5897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13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8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설명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4" name="AutoShape 25"/>
          <p:cNvSpPr>
            <a:spLocks noChangeArrowheads="1"/>
          </p:cNvSpPr>
          <p:nvPr/>
        </p:nvSpPr>
        <p:spPr bwMode="auto">
          <a:xfrm>
            <a:off x="1114742" y="1136558"/>
            <a:ext cx="3117678" cy="447779"/>
          </a:xfrm>
          <a:prstGeom prst="roundRect">
            <a:avLst>
              <a:gd name="adj" fmla="val 50000"/>
            </a:avLst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크롤링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AutoShape 25"/>
          <p:cNvSpPr>
            <a:spLocks noChangeArrowheads="1"/>
          </p:cNvSpPr>
          <p:nvPr/>
        </p:nvSpPr>
        <p:spPr bwMode="auto">
          <a:xfrm>
            <a:off x="1114743" y="1742198"/>
            <a:ext cx="10078070" cy="447779"/>
          </a:xfrm>
          <a:prstGeom prst="roundRect">
            <a:avLst>
              <a:gd name="adj" fmla="val 24226"/>
            </a:avLst>
          </a:prstGeom>
          <a:ln/>
          <a:effectLst>
            <a:outerShdw dist="127000" dir="3000000" algn="ctr" rotWithShape="0">
              <a:srgbClr val="000000">
                <a:alpha val="50000"/>
              </a:srgb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American Kennel Club (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세계 애견 협회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에서 특성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견종정보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털빠짐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성격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활동량 등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AutoShape 25"/>
          <p:cNvSpPr>
            <a:spLocks noChangeArrowheads="1"/>
          </p:cNvSpPr>
          <p:nvPr/>
        </p:nvSpPr>
        <p:spPr bwMode="auto">
          <a:xfrm>
            <a:off x="1114743" y="2358525"/>
            <a:ext cx="10078070" cy="447779"/>
          </a:xfrm>
          <a:prstGeom prst="roundRect">
            <a:avLst>
              <a:gd name="adj" fmla="val 24226"/>
            </a:avLst>
          </a:prstGeom>
          <a:ln/>
          <a:effectLst>
            <a:outerShdw dist="127000" dir="3000000" algn="ctr" rotWithShape="0">
              <a:srgbClr val="000000">
                <a:alpha val="50000"/>
              </a:srgb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한국 애견 협회 에서 </a:t>
            </a: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견종정보와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링크번호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크롤링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AutoShape 25"/>
          <p:cNvSpPr>
            <a:spLocks noChangeArrowheads="1"/>
          </p:cNvSpPr>
          <p:nvPr/>
        </p:nvSpPr>
        <p:spPr bwMode="auto">
          <a:xfrm>
            <a:off x="1116972" y="2968211"/>
            <a:ext cx="10078070" cy="447779"/>
          </a:xfrm>
          <a:prstGeom prst="roundRect">
            <a:avLst>
              <a:gd name="adj" fmla="val 24226"/>
            </a:avLst>
          </a:prstGeom>
          <a:ln/>
          <a:effectLst>
            <a:outerShdw dist="127000" dir="3000000" algn="ctr" rotWithShape="0">
              <a:srgbClr val="000000">
                <a:alpha val="50000"/>
              </a:srgb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파이썬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BeautifulSoup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라이브러리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사용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42" y="3668007"/>
            <a:ext cx="3093255" cy="228721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842" y="3668008"/>
            <a:ext cx="3253872" cy="208459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558" y="3668008"/>
            <a:ext cx="3093255" cy="20845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13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21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설명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4" name="AutoShape 25"/>
          <p:cNvSpPr>
            <a:spLocks noChangeArrowheads="1"/>
          </p:cNvSpPr>
          <p:nvPr/>
        </p:nvSpPr>
        <p:spPr bwMode="auto">
          <a:xfrm>
            <a:off x="1114742" y="1136558"/>
            <a:ext cx="3117678" cy="447779"/>
          </a:xfrm>
          <a:prstGeom prst="roundRect">
            <a:avLst>
              <a:gd name="adj" fmla="val 50000"/>
            </a:avLst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견주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성향 조사를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통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한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강아지 선별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AutoShape 25"/>
          <p:cNvSpPr>
            <a:spLocks noChangeArrowheads="1"/>
          </p:cNvSpPr>
          <p:nvPr/>
        </p:nvSpPr>
        <p:spPr bwMode="auto">
          <a:xfrm>
            <a:off x="1114743" y="1742198"/>
            <a:ext cx="10078070" cy="447779"/>
          </a:xfrm>
          <a:prstGeom prst="roundRect">
            <a:avLst>
              <a:gd name="adj" fmla="val 24226"/>
            </a:avLst>
          </a:prstGeom>
          <a:ln/>
          <a:effectLst>
            <a:outerShdw dist="127000" dir="3000000" algn="ctr" rotWithShape="0">
              <a:srgbClr val="000000">
                <a:alpha val="50000"/>
              </a:srgb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특성 기준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(</a:t>
            </a:r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집크기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털빠짐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브러싱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산책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성격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)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으로 학습시켜 </a:t>
            </a: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견주가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선호하는 애견 선별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AutoShape 25"/>
          <p:cNvSpPr>
            <a:spLocks noChangeArrowheads="1"/>
          </p:cNvSpPr>
          <p:nvPr/>
        </p:nvSpPr>
        <p:spPr bwMode="auto">
          <a:xfrm>
            <a:off x="1114743" y="2358525"/>
            <a:ext cx="10078070" cy="447779"/>
          </a:xfrm>
          <a:prstGeom prst="roundRect">
            <a:avLst>
              <a:gd name="adj" fmla="val 24226"/>
            </a:avLst>
          </a:prstGeom>
          <a:ln/>
          <a:effectLst>
            <a:outerShdw dist="127000" dir="3000000" algn="ctr" rotWithShape="0">
              <a:srgbClr val="000000">
                <a:alpha val="50000"/>
              </a:srgb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K-means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라이브러리 사용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군집화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)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후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LABEL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값 추출하여 플라스크 연동 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88" y="3684719"/>
            <a:ext cx="3870665" cy="228903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rcRect l="4641" t="68938" r="34927"/>
          <a:stretch/>
        </p:blipFill>
        <p:spPr>
          <a:xfrm>
            <a:off x="5253644" y="3684719"/>
            <a:ext cx="5997425" cy="2276319"/>
          </a:xfrm>
          <a:prstGeom prst="rect">
            <a:avLst/>
          </a:prstGeom>
        </p:spPr>
      </p:pic>
      <p:sp>
        <p:nvSpPr>
          <p:cNvPr id="42" name="AutoShape 25"/>
          <p:cNvSpPr>
            <a:spLocks noChangeArrowheads="1"/>
          </p:cNvSpPr>
          <p:nvPr/>
        </p:nvSpPr>
        <p:spPr bwMode="auto">
          <a:xfrm>
            <a:off x="1116972" y="2968211"/>
            <a:ext cx="10078070" cy="447779"/>
          </a:xfrm>
          <a:prstGeom prst="roundRect">
            <a:avLst>
              <a:gd name="adj" fmla="val 24226"/>
            </a:avLst>
          </a:prstGeom>
          <a:ln/>
          <a:effectLst>
            <a:outerShdw dist="127000" dir="3000000" algn="ctr" rotWithShape="0">
              <a:srgbClr val="000000">
                <a:alpha val="50000"/>
              </a:srgb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K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값은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5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개가 가장 적합하여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5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개로 군집화 시킴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5491" y="6093229"/>
            <a:ext cx="359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실루엣계수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군집 정확도를 표시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604355" y="6093229"/>
            <a:ext cx="296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군집 </a:t>
            </a:r>
            <a:r>
              <a:rPr lang="en-US" altLang="ko-KR" dirty="0" smtClean="0"/>
              <a:t>(k=5) </a:t>
            </a:r>
            <a:r>
              <a:rPr lang="ko-KR" altLang="en-US" dirty="0" smtClean="0"/>
              <a:t>로 군집 실시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14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2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설명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15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1116971" y="1140715"/>
            <a:ext cx="1684417" cy="447779"/>
          </a:xfrm>
          <a:prstGeom prst="roundRect">
            <a:avLst>
              <a:gd name="adj" fmla="val 50000"/>
            </a:avLst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ko-KR" altLang="en-US" sz="1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강아지 품종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1116972" y="1746355"/>
            <a:ext cx="10078070" cy="447779"/>
          </a:xfrm>
          <a:prstGeom prst="roundRect">
            <a:avLst>
              <a:gd name="adj" fmla="val 24226"/>
            </a:avLst>
          </a:prstGeom>
          <a:ln/>
          <a:effectLst>
            <a:outerShdw dist="127000" dir="3000000" algn="ctr" rotWithShape="0">
              <a:srgbClr val="000000">
                <a:alpha val="50000"/>
              </a:srgb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CNN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이미지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학습 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(130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종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12000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개 이상 데이터 이미지 학습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)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AutoShape 25"/>
          <p:cNvSpPr>
            <a:spLocks noChangeArrowheads="1"/>
          </p:cNvSpPr>
          <p:nvPr/>
        </p:nvSpPr>
        <p:spPr bwMode="auto">
          <a:xfrm>
            <a:off x="1116972" y="2362682"/>
            <a:ext cx="10078070" cy="447779"/>
          </a:xfrm>
          <a:prstGeom prst="roundRect">
            <a:avLst>
              <a:gd name="adj" fmla="val 24226"/>
            </a:avLst>
          </a:prstGeom>
          <a:ln/>
          <a:effectLst>
            <a:outerShdw dist="127000" dir="3000000" algn="ctr" rotWithShape="0">
              <a:srgbClr val="000000">
                <a:alpha val="50000"/>
              </a:srgb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학습된 모델로 이미지 예측한 결과 정확도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0.87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AutoShape 25"/>
          <p:cNvSpPr>
            <a:spLocks noChangeArrowheads="1"/>
          </p:cNvSpPr>
          <p:nvPr/>
        </p:nvSpPr>
        <p:spPr bwMode="auto">
          <a:xfrm>
            <a:off x="1116972" y="2968211"/>
            <a:ext cx="10078070" cy="447779"/>
          </a:xfrm>
          <a:prstGeom prst="roundRect">
            <a:avLst>
              <a:gd name="adj" fmla="val 24226"/>
            </a:avLst>
          </a:prstGeom>
          <a:ln/>
          <a:effectLst>
            <a:outerShdw dist="127000" dir="3000000" algn="ctr" rotWithShape="0">
              <a:srgbClr val="000000">
                <a:alpha val="50000"/>
              </a:srgbClr>
            </a:outerShd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파이썬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웹 연동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플라스크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)</a:t>
            </a: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15" y="3747885"/>
            <a:ext cx="3384146" cy="26088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85" y="3747885"/>
            <a:ext cx="4687003" cy="26088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440" y="3747884"/>
            <a:ext cx="4245602" cy="26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76" y="797594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2213575" y="212930"/>
            <a:ext cx="219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400" b="1" dirty="0" smtClean="0"/>
              <a:t>시연 영상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16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62" y="1329953"/>
            <a:ext cx="4481888" cy="5026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49" y="1700764"/>
            <a:ext cx="4586941" cy="466079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431663" y="1345198"/>
            <a:ext cx="4586941" cy="3487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입양 설문 페이지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966309" y="1347182"/>
            <a:ext cx="4586941" cy="3487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 설문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58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76" y="797594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2213575" y="212930"/>
            <a:ext cx="219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400" b="1" dirty="0" smtClean="0"/>
              <a:t>시연 영상</a:t>
            </a:r>
            <a:endParaRPr lang="ko-KR" altLang="en-US" sz="2400" dirty="0"/>
          </a:p>
        </p:txBody>
      </p:sp>
      <p:pic>
        <p:nvPicPr>
          <p:cNvPr id="4" name="새+프로젝트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6275" y="800634"/>
            <a:ext cx="11707375" cy="5894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17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76" y="797594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툴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18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이클립스(Eclipse) 다운로드 및 설치 방법 - 도라가이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9" y="1224788"/>
            <a:ext cx="2542951" cy="12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ickest way to try out Jupyter Notebook: zero install, 3 CLI commands and  5 minutes to action - AMIS, Data Driven Blog - Oracle &amp; Microsoft Az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509" y="1174311"/>
            <a:ext cx="1215259" cy="12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liffy Logo Vector (.SVG) Free Downl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520" y="2608351"/>
            <a:ext cx="3186514" cy="167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racle updates Java to fix security exploits already in the wild, but  safety is not guaranteed - The Ver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741" y="4176906"/>
            <a:ext cx="2951340" cy="22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lcome to Python.or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34" y="4625567"/>
            <a:ext cx="4903278" cy="138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ERDCloud | ADAIN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000" b="71094" l="23633" r="77344">
                        <a14:foregroundMark x1="48242" y1="57813" x2="48242" y2="57813"/>
                        <a14:foregroundMark x1="59961" y1="57813" x2="59961" y2="57813"/>
                        <a14:backgroundMark x1="83789" y1="29688" x2="83789" y2="29688"/>
                        <a14:backgroundMark x1="21680" y1="30469" x2="21680" y2="30469"/>
                        <a14:backgroundMark x1="52148" y1="83594" x2="52148" y2="83594"/>
                        <a14:backgroundMark x1="56055" y1="44531" x2="56055" y2="44531"/>
                        <a14:backgroundMark x1="65625" y1="57031" x2="65625" y2="57031"/>
                        <a14:backgroundMark x1="65625" y1="57031" x2="65625" y2="57031"/>
                        <a14:backgroundMark x1="31250" y1="55469" x2="31250" y2="55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91" y="2553231"/>
            <a:ext cx="3807928" cy="18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Oracle, SQL Developer 설치방법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750" r="94000">
                        <a14:foregroundMark x1="10500" y1="46842" x2="10500" y2="46842"/>
                        <a14:foregroundMark x1="13500" y1="59474" x2="13500" y2="59474"/>
                        <a14:foregroundMark x1="24000" y1="54737" x2="24000" y2="54737"/>
                        <a14:foregroundMark x1="29000" y1="54737" x2="29000" y2="54737"/>
                        <a14:foregroundMark x1="38250" y1="58421" x2="38250" y2="58421"/>
                        <a14:foregroundMark x1="47500" y1="59474" x2="47500" y2="59474"/>
                        <a14:foregroundMark x1="54250" y1="58421" x2="54250" y2="58421"/>
                        <a14:foregroundMark x1="60500" y1="47895" x2="60500" y2="47895"/>
                        <a14:foregroundMark x1="89750" y1="65789" x2="89750" y2="65789"/>
                        <a14:foregroundMark x1="82750" y1="47895" x2="82750" y2="4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707" y="1174311"/>
            <a:ext cx="3254644" cy="12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w Sublime Text Logo! : SublimeTex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953" y="3103769"/>
            <a:ext cx="3377334" cy="76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25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모서리가 둥근 직사각형 77"/>
          <p:cNvSpPr/>
          <p:nvPr/>
        </p:nvSpPr>
        <p:spPr>
          <a:xfrm>
            <a:off x="3859651" y="2440340"/>
            <a:ext cx="4777495" cy="1799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latinLnBrk="0">
              <a:defRPr/>
            </a:pPr>
            <a:r>
              <a:rPr lang="en-US" altLang="ko-KR" sz="4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TOGET</a:t>
            </a:r>
          </a:p>
          <a:p>
            <a:pPr algn="ctr" latinLnBrk="0">
              <a:defRPr/>
            </a:pPr>
            <a:r>
              <a:rPr lang="en-US" altLang="ko-KR" sz="4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DOG</a:t>
            </a:r>
          </a:p>
        </p:txBody>
      </p:sp>
      <p:pic>
        <p:nvPicPr>
          <p:cNvPr id="79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49" y="366271"/>
            <a:ext cx="3594100" cy="307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액자 79"/>
          <p:cNvSpPr/>
          <p:nvPr/>
        </p:nvSpPr>
        <p:spPr>
          <a:xfrm>
            <a:off x="742950" y="4543425"/>
            <a:ext cx="10982325" cy="1924050"/>
          </a:xfrm>
          <a:prstGeom prst="frame">
            <a:avLst>
              <a:gd name="adj1" fmla="val 6559"/>
            </a:avLst>
          </a:prstGeom>
          <a:solidFill>
            <a:srgbClr val="D99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304925" y="4981575"/>
            <a:ext cx="9896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/>
              <a:t>TO GET(~</a:t>
            </a:r>
            <a:r>
              <a:rPr lang="ko-KR" altLang="en-US" sz="3200" b="1" dirty="0" smtClean="0"/>
              <a:t>을 데려오다</a:t>
            </a:r>
            <a:r>
              <a:rPr lang="en-US" altLang="ko-KR" sz="3200" b="1" dirty="0" smtClean="0"/>
              <a:t>) DOG -&gt; Together(</a:t>
            </a:r>
            <a:r>
              <a:rPr lang="ko-KR" altLang="en-US" sz="3200" b="1" dirty="0" smtClean="0"/>
              <a:t>함께</a:t>
            </a:r>
            <a:r>
              <a:rPr lang="en-US" altLang="ko-KR" sz="3200" b="1" dirty="0" smtClean="0"/>
              <a:t>) </a:t>
            </a:r>
          </a:p>
          <a:p>
            <a:pPr algn="ctr"/>
            <a:r>
              <a:rPr lang="en-US" altLang="ko-KR" sz="3200" b="1" dirty="0" smtClean="0"/>
              <a:t>“</a:t>
            </a:r>
            <a:r>
              <a:rPr lang="ko-KR" altLang="en-US" sz="3200" b="1" dirty="0" smtClean="0"/>
              <a:t>데려와서 </a:t>
            </a:r>
            <a:r>
              <a:rPr lang="ko-KR" altLang="en-US" sz="3200" b="1" dirty="0" err="1" smtClean="0"/>
              <a:t>함께가</a:t>
            </a:r>
            <a:r>
              <a:rPr lang="ko-KR" altLang="en-US" sz="3200" b="1" dirty="0" smtClean="0"/>
              <a:t> 되는 과정</a:t>
            </a:r>
            <a:r>
              <a:rPr lang="en-US" altLang="ko-KR" sz="3200" b="1" dirty="0" smtClean="0"/>
              <a:t>”</a:t>
            </a:r>
            <a:endParaRPr lang="ko-KR" altLang="en-US" sz="3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725275" y="6356706"/>
            <a:ext cx="2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0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76" y="797594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6129963" y="2469606"/>
            <a:ext cx="1625235" cy="1625235"/>
            <a:chOff x="5271536" y="1887222"/>
            <a:chExt cx="1094509" cy="1094509"/>
          </a:xfrm>
        </p:grpSpPr>
        <p:sp>
          <p:nvSpPr>
            <p:cNvPr id="44" name="타원 43"/>
            <p:cNvSpPr/>
            <p:nvPr/>
          </p:nvSpPr>
          <p:spPr>
            <a:xfrm>
              <a:off x="5271536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31" y="2105658"/>
              <a:ext cx="629969" cy="629969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8812654" y="2536282"/>
            <a:ext cx="1625235" cy="1625235"/>
            <a:chOff x="8769112" y="1887222"/>
            <a:chExt cx="1094509" cy="1094509"/>
          </a:xfrm>
        </p:grpSpPr>
        <p:sp>
          <p:nvSpPr>
            <p:cNvPr id="46" name="타원 45"/>
            <p:cNvSpPr/>
            <p:nvPr/>
          </p:nvSpPr>
          <p:spPr>
            <a:xfrm>
              <a:off x="876911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381" y="2140972"/>
              <a:ext cx="629969" cy="629969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1316796" y="2536301"/>
            <a:ext cx="1625235" cy="1625235"/>
            <a:chOff x="1678362" y="1887222"/>
            <a:chExt cx="1094509" cy="1094509"/>
          </a:xfrm>
        </p:grpSpPr>
        <p:sp>
          <p:nvSpPr>
            <p:cNvPr id="42" name="타원 41"/>
            <p:cNvSpPr/>
            <p:nvPr/>
          </p:nvSpPr>
          <p:spPr>
            <a:xfrm>
              <a:off x="167836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790" y="2119491"/>
              <a:ext cx="629969" cy="629969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1316796" y="4551910"/>
            <a:ext cx="16252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제안 배경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6129963" y="4624914"/>
            <a:ext cx="1625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기대효과 및 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향후 전망 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8812654" y="4624914"/>
            <a:ext cx="16252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개발자 소개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605388" y="2473896"/>
            <a:ext cx="1625235" cy="1625235"/>
            <a:chOff x="1678362" y="1887222"/>
            <a:chExt cx="1094509" cy="1094509"/>
          </a:xfrm>
        </p:grpSpPr>
        <p:sp>
          <p:nvSpPr>
            <p:cNvPr id="67" name="타원 66"/>
            <p:cNvSpPr/>
            <p:nvPr/>
          </p:nvSpPr>
          <p:spPr>
            <a:xfrm>
              <a:off x="167836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790" y="2119491"/>
              <a:ext cx="629969" cy="629969"/>
            </a:xfrm>
            <a:prstGeom prst="rect">
              <a:avLst/>
            </a:prstGeom>
          </p:spPr>
        </p:pic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3605387" y="4599395"/>
            <a:ext cx="16252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기능 소개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6129963" y="5548244"/>
            <a:ext cx="1625235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white">
                    <a:lumMod val="50000"/>
                  </a:prstClr>
                </a:solidFill>
              </a:rPr>
              <a:t>- </a:t>
            </a:r>
            <a:r>
              <a:rPr lang="ko-KR" altLang="en-US" sz="1000" dirty="0" smtClean="0">
                <a:solidFill>
                  <a:prstClr val="white">
                    <a:lumMod val="50000"/>
                  </a:prstClr>
                </a:solidFill>
              </a:rPr>
              <a:t>기대 효과 </a:t>
            </a:r>
            <a:endParaRPr lang="en-US" altLang="ko-KR" sz="10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white">
                    <a:lumMod val="50000"/>
                  </a:prstClr>
                </a:solidFill>
              </a:rPr>
              <a:t>- </a:t>
            </a:r>
            <a:r>
              <a:rPr lang="ko-KR" altLang="en-US" sz="1000" dirty="0" smtClean="0">
                <a:solidFill>
                  <a:prstClr val="white">
                    <a:lumMod val="50000"/>
                  </a:prstClr>
                </a:solidFill>
              </a:rPr>
              <a:t>향후 전망 </a:t>
            </a:r>
            <a:endParaRPr lang="en-US" altLang="ko-KR" sz="1000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기대효과 및 향후 전망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19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8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효과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20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685289" y="1730062"/>
            <a:ext cx="6142230" cy="6650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선호도에 맞는 매칭으로 주인에게 정서적 안정 기대 가능</a:t>
            </a:r>
          </a:p>
        </p:txBody>
      </p:sp>
      <p:sp>
        <p:nvSpPr>
          <p:cNvPr id="3" name="타원 2"/>
          <p:cNvSpPr/>
          <p:nvPr/>
        </p:nvSpPr>
        <p:spPr>
          <a:xfrm>
            <a:off x="2163633" y="1730062"/>
            <a:ext cx="628541" cy="66501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3589693" y="2873671"/>
            <a:ext cx="6142230" cy="6650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반려견 파양 감소 효과</a:t>
            </a:r>
          </a:p>
        </p:txBody>
      </p:sp>
      <p:sp>
        <p:nvSpPr>
          <p:cNvPr id="51" name="타원 50"/>
          <p:cNvSpPr/>
          <p:nvPr/>
        </p:nvSpPr>
        <p:spPr>
          <a:xfrm>
            <a:off x="3068037" y="2873671"/>
            <a:ext cx="628541" cy="66501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4519538" y="3966188"/>
            <a:ext cx="6142230" cy="6650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유기되는 반려견 개체수 감소</a:t>
            </a:r>
          </a:p>
        </p:txBody>
      </p:sp>
      <p:sp>
        <p:nvSpPr>
          <p:cNvPr id="53" name="타원 52"/>
          <p:cNvSpPr/>
          <p:nvPr/>
        </p:nvSpPr>
        <p:spPr>
          <a:xfrm>
            <a:off x="3997882" y="3966188"/>
            <a:ext cx="628541" cy="66501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77750" y="5058705"/>
            <a:ext cx="6142230" cy="6650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유기견</a:t>
            </a:r>
            <a:r>
              <a:rPr lang="ko-KR" altLang="en-US" dirty="0"/>
              <a:t> 분양 확대로 인한 </a:t>
            </a:r>
            <a:r>
              <a:rPr lang="ko-KR" altLang="en-US" dirty="0" smtClean="0"/>
              <a:t>안락사 감축효과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4856094" y="5058705"/>
            <a:ext cx="628541" cy="66501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1176" l="10000" r="938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001" y="2823083"/>
            <a:ext cx="2584096" cy="33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10785767" y="5814772"/>
            <a:ext cx="465245" cy="190544"/>
          </a:xfrm>
          <a:prstGeom prst="flowChartAlternateProcess">
            <a:avLst/>
          </a:prstGeom>
          <a:solidFill>
            <a:srgbClr val="FFC000"/>
          </a:solidFill>
          <a:ln w="12700" cmpd="sng">
            <a:solidFill>
              <a:srgbClr val="FFC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0" name="AutoShape 26"/>
          <p:cNvSpPr>
            <a:spLocks noChangeArrowheads="1"/>
          </p:cNvSpPr>
          <p:nvPr/>
        </p:nvSpPr>
        <p:spPr bwMode="auto">
          <a:xfrm rot="5400000">
            <a:off x="10927881" y="5658366"/>
            <a:ext cx="463657" cy="192132"/>
          </a:xfrm>
          <a:prstGeom prst="flowChartAlternateProcess">
            <a:avLst/>
          </a:prstGeom>
          <a:solidFill>
            <a:srgbClr val="FFC000"/>
          </a:solidFill>
          <a:ln w="12700" cmpd="sng">
            <a:solidFill>
              <a:srgbClr val="FFC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1" name="AutoShape 29"/>
          <p:cNvSpPr>
            <a:spLocks noChangeArrowheads="1"/>
          </p:cNvSpPr>
          <p:nvPr/>
        </p:nvSpPr>
        <p:spPr bwMode="auto">
          <a:xfrm rot="5400000">
            <a:off x="10927881" y="1658529"/>
            <a:ext cx="463657" cy="192132"/>
          </a:xfrm>
          <a:prstGeom prst="flowChartAlternateProcess">
            <a:avLst/>
          </a:prstGeom>
          <a:solidFill>
            <a:srgbClr val="FFC000"/>
          </a:solidFill>
          <a:ln w="12700" cmpd="sng">
            <a:solidFill>
              <a:srgbClr val="FFC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10777827" y="1497360"/>
            <a:ext cx="465246" cy="190544"/>
          </a:xfrm>
          <a:prstGeom prst="flowChartAlternateProcess">
            <a:avLst/>
          </a:prstGeom>
          <a:solidFill>
            <a:srgbClr val="FFC000"/>
          </a:solidFill>
          <a:ln w="12700" cmpd="sng">
            <a:solidFill>
              <a:srgbClr val="FFC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966394" y="1497360"/>
            <a:ext cx="465246" cy="190544"/>
          </a:xfrm>
          <a:prstGeom prst="flowChartAlternateProcess">
            <a:avLst/>
          </a:prstGeom>
          <a:solidFill>
            <a:srgbClr val="FFC000"/>
          </a:solidFill>
          <a:ln w="12700" cmpd="sng">
            <a:solidFill>
              <a:srgbClr val="FFC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4" name="AutoShape 24"/>
          <p:cNvSpPr>
            <a:spLocks noChangeArrowheads="1"/>
          </p:cNvSpPr>
          <p:nvPr/>
        </p:nvSpPr>
        <p:spPr bwMode="auto">
          <a:xfrm rot="5400000">
            <a:off x="825494" y="1649001"/>
            <a:ext cx="463657" cy="192132"/>
          </a:xfrm>
          <a:prstGeom prst="flowChartAlternateProcess">
            <a:avLst/>
          </a:prstGeom>
          <a:solidFill>
            <a:srgbClr val="FFC000"/>
          </a:solidFill>
          <a:ln w="12700" cmpd="sng">
            <a:solidFill>
              <a:srgbClr val="FFC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5" name="AutoShape 27"/>
          <p:cNvSpPr>
            <a:spLocks noChangeArrowheads="1"/>
          </p:cNvSpPr>
          <p:nvPr/>
        </p:nvSpPr>
        <p:spPr bwMode="auto">
          <a:xfrm rot="5400000">
            <a:off x="833807" y="5671069"/>
            <a:ext cx="463657" cy="192132"/>
          </a:xfrm>
          <a:prstGeom prst="flowChartAlternateProcess">
            <a:avLst/>
          </a:prstGeom>
          <a:solidFill>
            <a:srgbClr val="FFC000"/>
          </a:solidFill>
          <a:ln w="12700" cmpd="sng">
            <a:solidFill>
              <a:srgbClr val="FFC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974334" y="5814772"/>
            <a:ext cx="465245" cy="190544"/>
          </a:xfrm>
          <a:prstGeom prst="flowChartAlternateProcess">
            <a:avLst/>
          </a:prstGeom>
          <a:solidFill>
            <a:srgbClr val="FFC000"/>
          </a:solidFill>
          <a:ln w="12700" cmpd="sng">
            <a:solidFill>
              <a:srgbClr val="FFC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41" name="Rectangle 31"/>
          <p:cNvSpPr>
            <a:spLocks noChangeArrowheads="1"/>
          </p:cNvSpPr>
          <p:nvPr/>
        </p:nvSpPr>
        <p:spPr bwMode="auto">
          <a:xfrm>
            <a:off x="1168053" y="1699019"/>
            <a:ext cx="9874948" cy="4106226"/>
          </a:xfrm>
          <a:prstGeom prst="rect">
            <a:avLst/>
          </a:prstGeom>
          <a:noFill/>
          <a:ln w="12700" cmpd="sng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견종을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시작으로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유기동물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분양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서비스로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성장</a:t>
            </a:r>
            <a:endParaRPr lang="en-US" altLang="ko-KR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</a:pP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</a:pP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파트너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병원을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선정함으로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입양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이후에도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받을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있게함</a:t>
            </a:r>
            <a:endParaRPr lang="en-US" altLang="ko-KR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</a:pPr>
            <a:endParaRPr lang="en-US" altLang="ko-KR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</a:pP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발전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21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1698498"/>
            <a:ext cx="11349287" cy="444246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 목표 및 진행 상황표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22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92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문헌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23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6F5E94-C305-46D5-A459-E286C7673C75}"/>
              </a:ext>
            </a:extLst>
          </p:cNvPr>
          <p:cNvSpPr txBox="1"/>
          <p:nvPr/>
        </p:nvSpPr>
        <p:spPr>
          <a:xfrm>
            <a:off x="328364" y="992871"/>
            <a:ext cx="11655287" cy="5115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웹 페이지 </a:t>
            </a: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4"/>
              </a:rPr>
              <a:t>https://go.gliffy.com/go/html5/launch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5"/>
              </a:rPr>
              <a:t>https://videomonster.com/designselect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6"/>
              </a:rPr>
              <a:t>https://hatchful.shopify.com/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7"/>
              </a:rPr>
              <a:t>https://hanxueli.tistory.com/38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8"/>
              </a:rPr>
              <a:t>https://yagi815.tistory.com/1015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https://blaseed.tistory.com/23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9"/>
              </a:rPr>
              <a:t>http://blog.naver.com/PostView.nhn?blogId=skssim&amp;logNo=117030406&amp;parentCategoryNo=&amp;categoryNo=48&amp;viewDate=&amp;isShowPopularPosts=false&amp;from=postView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10"/>
              </a:rPr>
              <a:t>https://meaownworld.tistory.com/117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맑은 고딕" panose="020B0503020000020004" pitchFamily="50" charset="-127"/>
                <a:hlinkClick r:id="rId11"/>
              </a:rPr>
              <a:t>https://mainia.tistory.com/1299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https://itprogramming119.tistory.com/entry/Oracle-Error-ORA-00905-%EB%88%84%EB%9D%BD%EB%90%9C-%ED%82%A4%EC%9B%8C%EB%93%9C-missing-keyword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12"/>
              </a:rPr>
              <a:t>http://blog.naver.com/PostView.nhn?blogId=json2811&amp;logNo=90121474132&amp;redirect=Dlog&amp;widgetTypeCall=true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13"/>
              </a:rPr>
              <a:t>https://leechwin.tistory.com/entry/Eclipse-%EB%8B%A4%EC%9A%B4%EB%A1%9C%EB%93%9C-%EB%B0%9B%EC%9D%80-font-%EC%A0%81%EC%9A%A9%ED%95%98%EA%B8%B0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https://blog.naver.com/rain483/220735919930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https://m.blog.naver.com/PostView.nhn?blogId=ndb796&amp;logNo=220632907661&amp;proxyReferer=https:%2F%2Fwww.google.com%2F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https://m.blog.naver.com/PostView.nhn?blogId=start150408&amp;logNo=220368854709&amp;proxyReferer=https:%2F%2Fwww.google.co.kr%2Fz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732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6129963" y="2469606"/>
            <a:ext cx="1625235" cy="1625235"/>
            <a:chOff x="5271536" y="1887222"/>
            <a:chExt cx="1094509" cy="1094509"/>
          </a:xfrm>
        </p:grpSpPr>
        <p:sp>
          <p:nvSpPr>
            <p:cNvPr id="44" name="타원 43"/>
            <p:cNvSpPr/>
            <p:nvPr/>
          </p:nvSpPr>
          <p:spPr>
            <a:xfrm>
              <a:off x="5271536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31" y="2105658"/>
              <a:ext cx="629969" cy="629969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8812654" y="2536282"/>
            <a:ext cx="1625235" cy="1625235"/>
            <a:chOff x="8769112" y="1887222"/>
            <a:chExt cx="1094509" cy="1094509"/>
          </a:xfrm>
        </p:grpSpPr>
        <p:sp>
          <p:nvSpPr>
            <p:cNvPr id="46" name="타원 45"/>
            <p:cNvSpPr/>
            <p:nvPr/>
          </p:nvSpPr>
          <p:spPr>
            <a:xfrm>
              <a:off x="876911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381" y="2140972"/>
              <a:ext cx="629969" cy="629969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1316796" y="2536301"/>
            <a:ext cx="1625235" cy="1625235"/>
            <a:chOff x="1678362" y="1887222"/>
            <a:chExt cx="1094509" cy="1094509"/>
          </a:xfrm>
        </p:grpSpPr>
        <p:sp>
          <p:nvSpPr>
            <p:cNvPr id="42" name="타원 41"/>
            <p:cNvSpPr/>
            <p:nvPr/>
          </p:nvSpPr>
          <p:spPr>
            <a:xfrm>
              <a:off x="167836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790" y="2119491"/>
              <a:ext cx="629969" cy="629969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694594" y="4551910"/>
            <a:ext cx="290697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제안 배경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5610881" y="4624914"/>
            <a:ext cx="29069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기대효과 및 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향후 전망 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8373108" y="4624914"/>
            <a:ext cx="290697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개발자 소개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605388" y="2473896"/>
            <a:ext cx="1625235" cy="1625235"/>
            <a:chOff x="1678362" y="1887222"/>
            <a:chExt cx="1094509" cy="1094509"/>
          </a:xfrm>
        </p:grpSpPr>
        <p:sp>
          <p:nvSpPr>
            <p:cNvPr id="67" name="타원 66"/>
            <p:cNvSpPr/>
            <p:nvPr/>
          </p:nvSpPr>
          <p:spPr>
            <a:xfrm>
              <a:off x="167836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790" y="2119491"/>
              <a:ext cx="629969" cy="629969"/>
            </a:xfrm>
            <a:prstGeom prst="rect">
              <a:avLst/>
            </a:prstGeom>
          </p:spPr>
        </p:pic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3112469" y="4599395"/>
            <a:ext cx="290697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기능 소개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개발자 소개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24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40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1094699" y="2095757"/>
            <a:ext cx="5666561" cy="1546778"/>
            <a:chOff x="7835990" y="2680345"/>
            <a:chExt cx="4800759" cy="1310444"/>
          </a:xfrm>
        </p:grpSpPr>
        <p:grpSp>
          <p:nvGrpSpPr>
            <p:cNvPr id="49" name="그룹 48"/>
            <p:cNvGrpSpPr/>
            <p:nvPr/>
          </p:nvGrpSpPr>
          <p:grpSpPr>
            <a:xfrm>
              <a:off x="7835990" y="2680345"/>
              <a:ext cx="4800759" cy="1310444"/>
              <a:chOff x="-283995" y="4892446"/>
              <a:chExt cx="4800759" cy="1310444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220764" y="4906890"/>
                <a:ext cx="1296000" cy="1296000"/>
              </a:xfrm>
              <a:prstGeom prst="rect">
                <a:avLst/>
              </a:prstGeom>
              <a:solidFill>
                <a:srgbClr val="FCB484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-283995" y="4892446"/>
                <a:ext cx="1296000" cy="1296000"/>
              </a:xfrm>
              <a:prstGeom prst="rect">
                <a:avLst/>
              </a:prstGeom>
              <a:solidFill>
                <a:srgbClr val="FCB484"/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</p:grp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3835" y="3013761"/>
              <a:ext cx="957399" cy="957399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075" y="2999319"/>
              <a:ext cx="957399" cy="957399"/>
            </a:xfrm>
            <a:prstGeom prst="rect">
              <a:avLst/>
            </a:prstGeom>
          </p:spPr>
        </p:pic>
      </p:grpSp>
      <p:sp>
        <p:nvSpPr>
          <p:cNvPr id="70" name="직사각형 69"/>
          <p:cNvSpPr/>
          <p:nvPr/>
        </p:nvSpPr>
        <p:spPr>
          <a:xfrm>
            <a:off x="7390303" y="2109599"/>
            <a:ext cx="1529730" cy="1529730"/>
          </a:xfrm>
          <a:prstGeom prst="rect">
            <a:avLst/>
          </a:prstGeom>
          <a:solidFill>
            <a:srgbClr val="FCB484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75" name="Group 58"/>
          <p:cNvGrpSpPr>
            <a:grpSpLocks noChangeAspect="1"/>
          </p:cNvGrpSpPr>
          <p:nvPr/>
        </p:nvGrpSpPr>
        <p:grpSpPr bwMode="auto">
          <a:xfrm>
            <a:off x="7652603" y="2470080"/>
            <a:ext cx="899948" cy="1155409"/>
            <a:chOff x="648" y="958"/>
            <a:chExt cx="1078" cy="1384"/>
          </a:xfrm>
        </p:grpSpPr>
        <p:sp>
          <p:nvSpPr>
            <p:cNvPr id="76" name="Freeform 60"/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61"/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Rectangle 62"/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63"/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64"/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65"/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66"/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67"/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68"/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69"/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70"/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71"/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"/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3"/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74"/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75"/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6"/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77"/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8"/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9"/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80"/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81"/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3134275" y="2109599"/>
            <a:ext cx="1529730" cy="1529730"/>
          </a:xfrm>
          <a:prstGeom prst="rect">
            <a:avLst/>
          </a:prstGeom>
          <a:solidFill>
            <a:srgbClr val="FCB484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9620378" y="2109599"/>
            <a:ext cx="1529730" cy="1529730"/>
          </a:xfrm>
          <a:prstGeom prst="rect">
            <a:avLst/>
          </a:prstGeom>
          <a:solidFill>
            <a:srgbClr val="FCB484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505" y="2505187"/>
            <a:ext cx="1139777" cy="1139777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68" y="2405632"/>
            <a:ext cx="886633" cy="1233697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1094699" y="3650069"/>
            <a:ext cx="15297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유</a:t>
            </a:r>
            <a:r>
              <a:rPr lang="ko-KR" altLang="en-US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보윤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팀장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3134275" y="3647131"/>
            <a:ext cx="152972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정철화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5231530" y="3668700"/>
            <a:ext cx="152972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문종진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390303" y="3668700"/>
            <a:ext cx="152973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성주환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9647975" y="3647131"/>
            <a:ext cx="150213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이명서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개발자 소개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1094699" y="4042585"/>
            <a:ext cx="15297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데이터 수집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JAVA, </a:t>
            </a:r>
            <a:r>
              <a:rPr lang="ko-KR" altLang="en-US" sz="1000" dirty="0" smtClean="0"/>
              <a:t>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구현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문서 제작 및 </a:t>
            </a:r>
            <a:r>
              <a:rPr lang="en-US" altLang="ko-KR" sz="1000" dirty="0"/>
              <a:t>PPT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328785" y="4042585"/>
            <a:ext cx="152972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smtClean="0"/>
              <a:t>JAVA</a:t>
            </a:r>
            <a:r>
              <a:rPr lang="en-US" altLang="ko-KR" sz="1000" dirty="0"/>
              <a:t>, </a:t>
            </a:r>
            <a:r>
              <a:rPr lang="ko-KR" altLang="en-US" sz="1000" dirty="0"/>
              <a:t>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구현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웹 디자인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smtClean="0"/>
              <a:t>PPT </a:t>
            </a:r>
            <a:r>
              <a:rPr lang="ko-KR" altLang="en-US" sz="1000" dirty="0" smtClean="0"/>
              <a:t>제작</a:t>
            </a:r>
            <a:endParaRPr lang="en-US" altLang="ko-KR" sz="10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9638417" y="4042585"/>
            <a:ext cx="15297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 smtClean="0"/>
              <a:t>JAVA</a:t>
            </a:r>
            <a:r>
              <a:rPr lang="en-US" altLang="ko-KR" sz="900" dirty="0"/>
              <a:t>, </a:t>
            </a:r>
            <a:r>
              <a:rPr lang="ko-KR" altLang="en-US" sz="900" dirty="0"/>
              <a:t>웹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구현</a:t>
            </a:r>
            <a:endParaRPr lang="en-US" altLang="ko-KR" sz="9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 smtClean="0"/>
              <a:t>PPT </a:t>
            </a:r>
            <a:r>
              <a:rPr lang="ko-KR" altLang="en-US" sz="900" dirty="0" smtClean="0"/>
              <a:t>제작</a:t>
            </a:r>
            <a:endParaRPr lang="en-US" altLang="ko-KR" sz="9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영상 </a:t>
            </a:r>
            <a:r>
              <a:rPr lang="ko-KR" altLang="en-US" sz="900" dirty="0" smtClean="0"/>
              <a:t>제작</a:t>
            </a:r>
            <a:endParaRPr lang="en-US" altLang="ko-KR" sz="9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smtClean="0"/>
              <a:t>강아지 품종 분류 기능</a:t>
            </a:r>
            <a:endParaRPr lang="en-US" altLang="ko-KR" sz="9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5231529" y="4042585"/>
            <a:ext cx="15297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smtClean="0"/>
              <a:t>JAVA</a:t>
            </a:r>
            <a:r>
              <a:rPr lang="en-US" altLang="ko-KR" sz="1000" dirty="0"/>
              <a:t>, </a:t>
            </a:r>
            <a:r>
              <a:rPr lang="ko-KR" altLang="en-US" sz="1000" dirty="0" smtClean="0"/>
              <a:t>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구현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기능 통합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영상 제작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웹 디자인</a:t>
            </a:r>
            <a:endParaRPr lang="ko-KR" altLang="en-US" sz="1000" dirty="0">
              <a:latin typeface="맑은 고딕 (본문)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3140267" y="4042585"/>
            <a:ext cx="15297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smtClean="0"/>
              <a:t>DB</a:t>
            </a:r>
            <a:r>
              <a:rPr lang="ko-KR" altLang="en-US" sz="1000" dirty="0" smtClean="0"/>
              <a:t>구축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데이터 수집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강아지데이터군집화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smtClean="0"/>
              <a:t>JAVA, </a:t>
            </a:r>
            <a:r>
              <a:rPr lang="ko-KR" altLang="en-US" sz="1000" dirty="0" smtClean="0"/>
              <a:t>웹 구현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웹 </a:t>
            </a:r>
            <a:r>
              <a:rPr lang="ko-KR" altLang="en-US" sz="1000" dirty="0" smtClean="0"/>
              <a:t>디자인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영상제작</a:t>
            </a:r>
            <a:endParaRPr lang="en-US" altLang="ko-KR" sz="1000" dirty="0" smtClean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25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5768793" y="2988547"/>
            <a:ext cx="228450" cy="199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054197" y="2999632"/>
            <a:ext cx="228450" cy="199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>
            <a:endCxn id="66" idx="2"/>
          </p:cNvCxnSpPr>
          <p:nvPr/>
        </p:nvCxnSpPr>
        <p:spPr>
          <a:xfrm>
            <a:off x="5997243" y="3096571"/>
            <a:ext cx="56954" cy="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2213575" y="212930"/>
            <a:ext cx="219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 smtClean="0"/>
              <a:t>시장 및 </a:t>
            </a:r>
            <a:r>
              <a:rPr lang="ko-KR" altLang="en-US" b="1" dirty="0" err="1" smtClean="0"/>
              <a:t>유사상품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4" y="2590800"/>
            <a:ext cx="4143375" cy="3505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29415" y="1667470"/>
            <a:ext cx="3828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감사합니다</a:t>
            </a:r>
            <a:r>
              <a:rPr lang="en-US" altLang="ko-K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571317" y="6356706"/>
            <a:ext cx="4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26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76" y="797594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6129963" y="2469606"/>
            <a:ext cx="1625235" cy="1625235"/>
            <a:chOff x="5271536" y="1887222"/>
            <a:chExt cx="1094509" cy="1094509"/>
          </a:xfrm>
        </p:grpSpPr>
        <p:sp>
          <p:nvSpPr>
            <p:cNvPr id="44" name="타원 43"/>
            <p:cNvSpPr/>
            <p:nvPr/>
          </p:nvSpPr>
          <p:spPr>
            <a:xfrm>
              <a:off x="5271536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31" y="2105658"/>
              <a:ext cx="629969" cy="629969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8812654" y="2536282"/>
            <a:ext cx="1625235" cy="1625235"/>
            <a:chOff x="8769112" y="1887222"/>
            <a:chExt cx="1094509" cy="1094509"/>
          </a:xfrm>
        </p:grpSpPr>
        <p:sp>
          <p:nvSpPr>
            <p:cNvPr id="46" name="타원 45"/>
            <p:cNvSpPr/>
            <p:nvPr/>
          </p:nvSpPr>
          <p:spPr>
            <a:xfrm>
              <a:off x="876911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381" y="2140972"/>
              <a:ext cx="629969" cy="629969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1316796" y="2536301"/>
            <a:ext cx="1625235" cy="1625235"/>
            <a:chOff x="1678362" y="1887222"/>
            <a:chExt cx="1094509" cy="1094509"/>
          </a:xfrm>
        </p:grpSpPr>
        <p:sp>
          <p:nvSpPr>
            <p:cNvPr id="42" name="타원 41"/>
            <p:cNvSpPr/>
            <p:nvPr/>
          </p:nvSpPr>
          <p:spPr>
            <a:xfrm>
              <a:off x="167836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790" y="2119491"/>
              <a:ext cx="629969" cy="629969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1316796" y="4551910"/>
            <a:ext cx="16252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제안 배경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6129963" y="4624914"/>
            <a:ext cx="1625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기대효과 및 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향후 전망 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8812654" y="4624914"/>
            <a:ext cx="16252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개발자 소개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605388" y="2473896"/>
            <a:ext cx="1625235" cy="1625235"/>
            <a:chOff x="1678362" y="1887222"/>
            <a:chExt cx="1094509" cy="1094509"/>
          </a:xfrm>
        </p:grpSpPr>
        <p:sp>
          <p:nvSpPr>
            <p:cNvPr id="67" name="타원 66"/>
            <p:cNvSpPr/>
            <p:nvPr/>
          </p:nvSpPr>
          <p:spPr>
            <a:xfrm>
              <a:off x="167836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790" y="2119491"/>
              <a:ext cx="629969" cy="629969"/>
            </a:xfrm>
            <a:prstGeom prst="rect">
              <a:avLst/>
            </a:prstGeom>
          </p:spPr>
        </p:pic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3605387" y="4599395"/>
            <a:ext cx="16252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기능 소개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1316796" y="5141862"/>
            <a:ext cx="162523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solidFill>
                  <a:prstClr val="white">
                    <a:lumMod val="50000"/>
                  </a:prstClr>
                </a:solidFill>
              </a:rPr>
              <a:t>제안 배경</a:t>
            </a:r>
            <a:endParaRPr lang="en-US" altLang="ko-KR" sz="10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solidFill>
                  <a:prstClr val="white">
                    <a:lumMod val="50000"/>
                  </a:prstClr>
                </a:solidFill>
              </a:rPr>
              <a:t>시장 및 유사 서비스</a:t>
            </a:r>
            <a:endParaRPr lang="en-US" altLang="ko-KR" sz="10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solidFill>
                  <a:prstClr val="white">
                    <a:lumMod val="50000"/>
                  </a:prstClr>
                </a:solidFill>
              </a:rPr>
              <a:t>필요성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725275" y="6356706"/>
            <a:ext cx="2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제안 배경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3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1" name="그림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4" y="1131173"/>
            <a:ext cx="5762626" cy="5021977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44" y="1404240"/>
            <a:ext cx="4677506" cy="15675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44" y="3253730"/>
            <a:ext cx="4847896" cy="280417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제안 배경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725275" y="6356706"/>
            <a:ext cx="2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81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29" y="1759031"/>
            <a:ext cx="5919431" cy="39747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725275" y="6356706"/>
            <a:ext cx="2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en-US" altLang="ko-KR" sz="16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제안 배경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98289" y="5405549"/>
            <a:ext cx="5919431" cy="3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출처 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(</a:t>
            </a: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동물자유연대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3" name="차트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3888213"/>
              </p:ext>
            </p:extLst>
          </p:nvPr>
        </p:nvGraphicFramePr>
        <p:xfrm>
          <a:off x="-334841" y="1222577"/>
          <a:ext cx="6814772" cy="4552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6793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65611"/>
              </p:ext>
            </p:extLst>
          </p:nvPr>
        </p:nvGraphicFramePr>
        <p:xfrm>
          <a:off x="5011616" y="2576664"/>
          <a:ext cx="7673098" cy="4281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64" y="1817414"/>
            <a:ext cx="6625711" cy="1970049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44" y="1329952"/>
            <a:ext cx="6800390" cy="482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725275" y="6356706"/>
            <a:ext cx="2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제안 배경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25815" y="3042139"/>
            <a:ext cx="835269" cy="325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1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5790418" y="2258220"/>
            <a:ext cx="558139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err="1" smtClean="0"/>
              <a:t>유기견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입양조건을</a:t>
            </a:r>
            <a:r>
              <a:rPr lang="ko-KR" altLang="en-US" sz="2000" dirty="0" smtClean="0"/>
              <a:t> 강화하여 </a:t>
            </a:r>
            <a:r>
              <a:rPr lang="ko-KR" altLang="en-US" sz="2000" dirty="0" err="1" smtClean="0"/>
              <a:t>파양을</a:t>
            </a:r>
            <a:r>
              <a:rPr lang="ko-KR" altLang="en-US" sz="2000" dirty="0" smtClean="0"/>
              <a:t> 줄이자</a:t>
            </a:r>
            <a:endParaRPr lang="en-US" altLang="ko-KR" sz="2000" dirty="0" smtClean="0"/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err="1" smtClean="0"/>
              <a:t>견주에게</a:t>
            </a:r>
            <a:r>
              <a:rPr lang="ko-KR" altLang="en-US" sz="2000" dirty="0" smtClean="0"/>
              <a:t> 어울리는 </a:t>
            </a:r>
            <a:r>
              <a:rPr lang="ko-KR" altLang="en-US" sz="2000" dirty="0" err="1" smtClean="0"/>
              <a:t>견종을</a:t>
            </a:r>
            <a:r>
              <a:rPr lang="ko-KR" altLang="en-US" sz="2000" dirty="0" smtClean="0"/>
              <a:t> 추천하자</a:t>
            </a:r>
            <a:endParaRPr lang="en-US" altLang="ko-KR" sz="2000" dirty="0" smtClean="0"/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/>
              <a:t>유기견</a:t>
            </a:r>
            <a:r>
              <a:rPr lang="ko-KR" altLang="en-US" sz="1600" dirty="0" smtClean="0"/>
              <a:t> 과의 안정적인 동행에 필요한  </a:t>
            </a:r>
            <a:endParaRPr lang="en-US" altLang="ko-KR" sz="1600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</a:rPr>
              <a:t>최대지출비용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주변환경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건강관리</a:t>
            </a:r>
            <a:r>
              <a:rPr lang="en-US" altLang="ko-KR" sz="1600" dirty="0"/>
              <a:t>, </a:t>
            </a:r>
            <a:endParaRPr lang="en-US" altLang="ko-KR" sz="1600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함께 </a:t>
            </a:r>
            <a:r>
              <a:rPr lang="ko-KR" altLang="en-US" sz="1600" dirty="0"/>
              <a:t>지내는 </a:t>
            </a:r>
            <a:r>
              <a:rPr lang="ko-KR" altLang="en-US" sz="1600" b="1" dirty="0">
                <a:solidFill>
                  <a:srgbClr val="FF0000"/>
                </a:solidFill>
              </a:rPr>
              <a:t>시간과 공간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가족 수 </a:t>
            </a:r>
            <a:r>
              <a:rPr lang="ko-KR" altLang="en-US" sz="1600" dirty="0" smtClean="0"/>
              <a:t>등 </a:t>
            </a:r>
            <a:r>
              <a:rPr lang="ko-KR" altLang="en-US" sz="1600" dirty="0"/>
              <a:t>기본적인 요건에 적합한 </a:t>
            </a:r>
            <a:r>
              <a:rPr lang="ko-KR" altLang="en-US" sz="1600" b="1" dirty="0" err="1"/>
              <a:t>견주를</a:t>
            </a:r>
            <a:r>
              <a:rPr lang="ko-KR" altLang="en-US" sz="1600" b="1" dirty="0"/>
              <a:t> 매칭</a:t>
            </a:r>
          </a:p>
          <a:p>
            <a:pPr algn="ctr"/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173515"/>
            <a:ext cx="4155811" cy="3770085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5448299" y="1905001"/>
            <a:ext cx="6219825" cy="3912332"/>
          </a:xfrm>
          <a:prstGeom prst="frame">
            <a:avLst>
              <a:gd name="adj1" fmla="val 4710"/>
            </a:avLst>
          </a:prstGeom>
          <a:solidFill>
            <a:srgbClr val="D99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목적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725275" y="6356706"/>
            <a:ext cx="2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5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9" name="AutoShape 37"/>
          <p:cNvSpPr>
            <a:spLocks noChangeArrowheads="1"/>
          </p:cNvSpPr>
          <p:nvPr/>
        </p:nvSpPr>
        <p:spPr bwMode="auto">
          <a:xfrm>
            <a:off x="6440815" y="2100897"/>
            <a:ext cx="5038303" cy="96224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mpd="sng">
            <a:solidFill>
              <a:srgbClr val="ED7D3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ko-KR" altLang="en-US" sz="15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입양 시 </a:t>
            </a:r>
            <a:r>
              <a:rPr lang="ko-KR" altLang="en-US" sz="15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견주의</a:t>
            </a:r>
            <a:r>
              <a:rPr lang="ko-KR" altLang="en-US" sz="1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취향</a:t>
            </a:r>
            <a:r>
              <a:rPr lang="ko-KR" altLang="en-US" sz="15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파악을</a:t>
            </a:r>
            <a:r>
              <a:rPr lang="ko-KR" altLang="en-US" sz="15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통한 </a:t>
            </a:r>
            <a:r>
              <a:rPr lang="ko-KR" altLang="en-US" sz="15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견종</a:t>
            </a:r>
            <a:r>
              <a:rPr lang="ko-KR" altLang="en-US" sz="15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추천</a:t>
            </a:r>
          </a:p>
        </p:txBody>
      </p:sp>
      <p:sp>
        <p:nvSpPr>
          <p:cNvPr id="8228" name="AutoShape 36"/>
          <p:cNvSpPr>
            <a:spLocks noChangeArrowheads="1"/>
          </p:cNvSpPr>
          <p:nvPr/>
        </p:nvSpPr>
        <p:spPr bwMode="auto">
          <a:xfrm>
            <a:off x="806814" y="2093900"/>
            <a:ext cx="5038304" cy="96224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mpd="sng">
            <a:solidFill>
              <a:srgbClr val="ED7D3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ko-KR" altLang="en-US" sz="15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입양 시 </a:t>
            </a:r>
            <a:r>
              <a:rPr lang="ko-KR" altLang="en-US" sz="15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게시글을</a:t>
            </a:r>
            <a:r>
              <a:rPr lang="ko-KR" altLang="en-US" sz="15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통한 입양 신청  </a:t>
            </a:r>
          </a:p>
        </p:txBody>
      </p:sp>
      <p:sp>
        <p:nvSpPr>
          <p:cNvPr id="38" name="AutoShape 36"/>
          <p:cNvSpPr>
            <a:spLocks noChangeArrowheads="1"/>
          </p:cNvSpPr>
          <p:nvPr/>
        </p:nvSpPr>
        <p:spPr bwMode="auto">
          <a:xfrm>
            <a:off x="751616" y="3524272"/>
            <a:ext cx="5038304" cy="96224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mpd="sng">
            <a:solidFill>
              <a:srgbClr val="ED7D3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ko-KR" altLang="en-US" sz="15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강아지 사진을 통한 품종 확인 불가능</a:t>
            </a:r>
            <a:endParaRPr lang="ko-KR" altLang="en-US" sz="15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96" name="AutoShape 4"/>
          <p:cNvSpPr>
            <a:spLocks noChangeArrowheads="1"/>
          </p:cNvSpPr>
          <p:nvPr/>
        </p:nvSpPr>
        <p:spPr bwMode="auto">
          <a:xfrm>
            <a:off x="751616" y="5116258"/>
            <a:ext cx="5038304" cy="96383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mpd="sng">
            <a:solidFill>
              <a:srgbClr val="ED7D3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ko-KR" altLang="en-US" sz="15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시 조건 없음</a:t>
            </a:r>
          </a:p>
        </p:txBody>
      </p:sp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335218" y="125442"/>
            <a:ext cx="1935610" cy="412846"/>
            <a:chOff x="211" y="79"/>
            <a:chExt cx="1219" cy="260"/>
          </a:xfrm>
        </p:grpSpPr>
        <p:sp>
          <p:nvSpPr>
            <p:cNvPr id="8198" name="Line 6"/>
            <p:cNvSpPr>
              <a:spLocks noChangeShapeType="1"/>
            </p:cNvSpPr>
            <p:nvPr/>
          </p:nvSpPr>
          <p:spPr bwMode="auto">
            <a:xfrm rot="19800000" flipV="1">
              <a:off x="479" y="209"/>
              <a:ext cx="67" cy="41"/>
            </a:xfrm>
            <a:prstGeom prst="line">
              <a:avLst/>
            </a:prstGeom>
            <a:noFill/>
            <a:ln w="28575" cap="rnd" cmpd="sng">
              <a:solidFill>
                <a:srgbClr val="FF808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8199" name="Line 7"/>
            <p:cNvSpPr>
              <a:spLocks noChangeShapeType="1"/>
            </p:cNvSpPr>
            <p:nvPr/>
          </p:nvSpPr>
          <p:spPr bwMode="auto">
            <a:xfrm rot="14400000" flipV="1">
              <a:off x="319" y="127"/>
              <a:ext cx="69" cy="40"/>
            </a:xfrm>
            <a:prstGeom prst="line">
              <a:avLst/>
            </a:prstGeom>
            <a:noFill/>
            <a:ln w="28575" cap="rnd" cmpd="sng">
              <a:solidFill>
                <a:srgbClr val="4472C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8200" name="Line 8"/>
            <p:cNvSpPr>
              <a:spLocks noChangeShapeType="1"/>
            </p:cNvSpPr>
            <p:nvPr/>
          </p:nvSpPr>
          <p:spPr bwMode="auto">
            <a:xfrm flipV="1">
              <a:off x="1362" y="295"/>
              <a:ext cx="68" cy="42"/>
            </a:xfrm>
            <a:prstGeom prst="line">
              <a:avLst/>
            </a:prstGeom>
            <a:noFill/>
            <a:ln w="28575" cap="rnd" cmpd="sng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8201" name="Line 9"/>
            <p:cNvSpPr>
              <a:spLocks noChangeShapeType="1"/>
            </p:cNvSpPr>
            <p:nvPr/>
          </p:nvSpPr>
          <p:spPr bwMode="auto">
            <a:xfrm rot="16200000" flipV="1">
              <a:off x="1262" y="93"/>
              <a:ext cx="67" cy="41"/>
            </a:xfrm>
            <a:prstGeom prst="line">
              <a:avLst/>
            </a:prstGeom>
            <a:noFill/>
            <a:ln w="28575" cap="rnd" cmpd="sng">
              <a:solidFill>
                <a:srgbClr val="FF808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8202" name="Line 10"/>
            <p:cNvSpPr>
              <a:spLocks noChangeShapeType="1"/>
            </p:cNvSpPr>
            <p:nvPr/>
          </p:nvSpPr>
          <p:spPr bwMode="auto">
            <a:xfrm rot="18900000" flipV="1">
              <a:off x="211" y="298"/>
              <a:ext cx="67" cy="41"/>
            </a:xfrm>
            <a:prstGeom prst="line">
              <a:avLst/>
            </a:prstGeom>
            <a:noFill/>
            <a:ln w="28575" cap="rnd" cmpd="sng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</p:grpSp>
      <p:grpSp>
        <p:nvGrpSpPr>
          <p:cNvPr id="8203" name="Group 11"/>
          <p:cNvGrpSpPr>
            <a:grpSpLocks/>
          </p:cNvGrpSpPr>
          <p:nvPr/>
        </p:nvGrpSpPr>
        <p:grpSpPr bwMode="auto">
          <a:xfrm>
            <a:off x="9136767" y="204836"/>
            <a:ext cx="2176967" cy="373148"/>
            <a:chOff x="5754" y="129"/>
            <a:chExt cx="1371" cy="235"/>
          </a:xfrm>
        </p:grpSpPr>
        <p:sp>
          <p:nvSpPr>
            <p:cNvPr id="8204" name="Line 12"/>
            <p:cNvSpPr>
              <a:spLocks noChangeShapeType="1"/>
            </p:cNvSpPr>
            <p:nvPr/>
          </p:nvSpPr>
          <p:spPr bwMode="auto">
            <a:xfrm rot="4500000" flipV="1">
              <a:off x="5741" y="230"/>
              <a:ext cx="67" cy="41"/>
            </a:xfrm>
            <a:prstGeom prst="line">
              <a:avLst/>
            </a:prstGeom>
            <a:noFill/>
            <a:ln w="28575" cap="rnd" cmpd="sng">
              <a:solidFill>
                <a:srgbClr val="CC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8205" name="Line 13"/>
            <p:cNvSpPr>
              <a:spLocks noChangeShapeType="1"/>
            </p:cNvSpPr>
            <p:nvPr/>
          </p:nvSpPr>
          <p:spPr bwMode="auto">
            <a:xfrm rot="19800000" flipV="1">
              <a:off x="6452" y="287"/>
              <a:ext cx="68" cy="41"/>
            </a:xfrm>
            <a:prstGeom prst="line">
              <a:avLst/>
            </a:prstGeom>
            <a:noFill/>
            <a:ln w="28575" cap="rnd" cmpd="sng">
              <a:solidFill>
                <a:srgbClr val="FF808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8206" name="Line 14"/>
            <p:cNvSpPr>
              <a:spLocks noChangeShapeType="1"/>
            </p:cNvSpPr>
            <p:nvPr/>
          </p:nvSpPr>
          <p:spPr bwMode="auto">
            <a:xfrm rot="14400000" flipV="1">
              <a:off x="6716" y="170"/>
              <a:ext cx="67" cy="41"/>
            </a:xfrm>
            <a:prstGeom prst="line">
              <a:avLst/>
            </a:prstGeom>
            <a:noFill/>
            <a:ln w="28575" cap="rnd" cmpd="sng">
              <a:solidFill>
                <a:srgbClr val="4472C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8207" name="Line 15"/>
            <p:cNvSpPr>
              <a:spLocks noChangeShapeType="1"/>
            </p:cNvSpPr>
            <p:nvPr/>
          </p:nvSpPr>
          <p:spPr bwMode="auto">
            <a:xfrm flipV="1">
              <a:off x="6872" y="323"/>
              <a:ext cx="67" cy="41"/>
            </a:xfrm>
            <a:prstGeom prst="line">
              <a:avLst/>
            </a:prstGeom>
            <a:noFill/>
            <a:ln w="28575" cap="rnd" cmpd="sng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8208" name="Line 16"/>
            <p:cNvSpPr>
              <a:spLocks noChangeShapeType="1"/>
            </p:cNvSpPr>
            <p:nvPr/>
          </p:nvSpPr>
          <p:spPr bwMode="auto">
            <a:xfrm rot="16200000" flipV="1">
              <a:off x="7069" y="157"/>
              <a:ext cx="69" cy="40"/>
            </a:xfrm>
            <a:prstGeom prst="line">
              <a:avLst/>
            </a:prstGeom>
            <a:noFill/>
            <a:ln w="28575" cap="rnd" cmpd="sng">
              <a:solidFill>
                <a:srgbClr val="FF808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8212" name="Line 20"/>
            <p:cNvSpPr>
              <a:spLocks noChangeShapeType="1"/>
            </p:cNvSpPr>
            <p:nvPr/>
          </p:nvSpPr>
          <p:spPr bwMode="auto">
            <a:xfrm rot="19800000" flipV="1">
              <a:off x="6056" y="129"/>
              <a:ext cx="67" cy="41"/>
            </a:xfrm>
            <a:prstGeom prst="line">
              <a:avLst/>
            </a:prstGeom>
            <a:noFill/>
            <a:ln w="28575" cap="rnd" cmpd="sng">
              <a:solidFill>
                <a:srgbClr val="4472C4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8213" name="Line 21"/>
            <p:cNvSpPr>
              <a:spLocks noChangeShapeType="1"/>
            </p:cNvSpPr>
            <p:nvPr/>
          </p:nvSpPr>
          <p:spPr bwMode="auto">
            <a:xfrm rot="15300000" flipV="1">
              <a:off x="6220" y="250"/>
              <a:ext cx="67" cy="41"/>
            </a:xfrm>
            <a:prstGeom prst="line">
              <a:avLst/>
            </a:prstGeom>
            <a:noFill/>
            <a:ln w="28575" cap="rnd" cmpd="sng">
              <a:solidFill>
                <a:srgbClr val="FFC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</p:grpSp>
      <p:sp>
        <p:nvSpPr>
          <p:cNvPr id="8215" name="AutoShape 23"/>
          <p:cNvSpPr>
            <a:spLocks noChangeArrowheads="1"/>
          </p:cNvSpPr>
          <p:nvPr/>
        </p:nvSpPr>
        <p:spPr bwMode="auto">
          <a:xfrm>
            <a:off x="6385617" y="5116258"/>
            <a:ext cx="5038303" cy="96383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mpd="sng">
            <a:solidFill>
              <a:srgbClr val="ED7D3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ko-KR" altLang="en-US" sz="15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시 조건을 통해 </a:t>
            </a:r>
            <a:r>
              <a:rPr lang="ko-KR" altLang="en-US" sz="15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부적합시</a:t>
            </a:r>
            <a:r>
              <a:rPr lang="ko-KR" altLang="en-US" sz="15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거절</a:t>
            </a:r>
          </a:p>
        </p:txBody>
      </p:sp>
      <p:sp>
        <p:nvSpPr>
          <p:cNvPr id="8216" name="AutoShape 24"/>
          <p:cNvSpPr>
            <a:spLocks noChangeArrowheads="1"/>
          </p:cNvSpPr>
          <p:nvPr/>
        </p:nvSpPr>
        <p:spPr bwMode="auto">
          <a:xfrm>
            <a:off x="5519605" y="1903854"/>
            <a:ext cx="1152792" cy="1154379"/>
          </a:xfrm>
          <a:prstGeom prst="flowChartConnector">
            <a:avLst/>
          </a:prstGeom>
          <a:solidFill>
            <a:srgbClr val="FFFFFF"/>
          </a:solidFill>
          <a:ln w="12700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8217" name="AutoShape 25"/>
          <p:cNvSpPr>
            <a:spLocks noChangeArrowheads="1"/>
          </p:cNvSpPr>
          <p:nvPr/>
        </p:nvSpPr>
        <p:spPr bwMode="auto">
          <a:xfrm>
            <a:off x="2632861" y="1356039"/>
            <a:ext cx="1513238" cy="447779"/>
          </a:xfrm>
          <a:prstGeom prst="roundRect">
            <a:avLst>
              <a:gd name="adj" fmla="val 50000"/>
            </a:avLst>
          </a:prstGeom>
          <a:solidFill>
            <a:srgbClr val="3B38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ko-KR" altLang="en-US" sz="1400" b="1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도그마루</a:t>
            </a:r>
            <a:endParaRPr lang="ko-KR" altLang="en-US" sz="1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18" name="AutoShape 26"/>
          <p:cNvSpPr>
            <a:spLocks noChangeArrowheads="1"/>
          </p:cNvSpPr>
          <p:nvPr/>
        </p:nvSpPr>
        <p:spPr bwMode="auto">
          <a:xfrm>
            <a:off x="8068133" y="1373507"/>
            <a:ext cx="1514826" cy="447779"/>
          </a:xfrm>
          <a:prstGeom prst="roundRect">
            <a:avLst>
              <a:gd name="adj" fmla="val 50000"/>
            </a:avLst>
          </a:prstGeom>
          <a:solidFill>
            <a:srgbClr val="ED7D3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4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 Get Dog</a:t>
            </a:r>
            <a:endParaRPr lang="ko-KR" altLang="en-US" sz="14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18" y="2135683"/>
            <a:ext cx="501766" cy="50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20" name="Rectangle 28"/>
          <p:cNvSpPr>
            <a:spLocks noChangeArrowheads="1"/>
          </p:cNvSpPr>
          <p:nvPr/>
        </p:nvSpPr>
        <p:spPr bwMode="auto">
          <a:xfrm>
            <a:off x="5792719" y="2654915"/>
            <a:ext cx="606565" cy="3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0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Step. 1</a:t>
            </a:r>
          </a:p>
        </p:txBody>
      </p:sp>
      <p:sp>
        <p:nvSpPr>
          <p:cNvPr id="8221" name="AutoShape 29"/>
          <p:cNvSpPr>
            <a:spLocks noChangeArrowheads="1"/>
          </p:cNvSpPr>
          <p:nvPr/>
        </p:nvSpPr>
        <p:spPr bwMode="auto">
          <a:xfrm>
            <a:off x="6440815" y="3569947"/>
            <a:ext cx="5038303" cy="96224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mpd="sng">
            <a:solidFill>
              <a:srgbClr val="ED7D3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ko-KR" altLang="en-US" sz="15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강아지 사진을 통한 품종 확인 가능</a:t>
            </a:r>
          </a:p>
        </p:txBody>
      </p:sp>
      <p:sp>
        <p:nvSpPr>
          <p:cNvPr id="8222" name="AutoShape 30"/>
          <p:cNvSpPr>
            <a:spLocks noChangeArrowheads="1"/>
          </p:cNvSpPr>
          <p:nvPr/>
        </p:nvSpPr>
        <p:spPr bwMode="auto">
          <a:xfrm>
            <a:off x="5519605" y="4952560"/>
            <a:ext cx="1152792" cy="1154379"/>
          </a:xfrm>
          <a:prstGeom prst="flowChartConnector">
            <a:avLst/>
          </a:prstGeom>
          <a:solidFill>
            <a:srgbClr val="FFFFFF"/>
          </a:solidFill>
          <a:ln w="12700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8223" name="Picture 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18" y="5184388"/>
            <a:ext cx="501766" cy="50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24" name="Rectangle 32"/>
          <p:cNvSpPr>
            <a:spLocks noChangeArrowheads="1"/>
          </p:cNvSpPr>
          <p:nvPr/>
        </p:nvSpPr>
        <p:spPr bwMode="auto">
          <a:xfrm>
            <a:off x="5792719" y="5703621"/>
            <a:ext cx="606565" cy="3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0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Step. 3</a:t>
            </a:r>
          </a:p>
        </p:txBody>
      </p:sp>
      <p:sp>
        <p:nvSpPr>
          <p:cNvPr id="8230" name="AutoShape 38"/>
          <p:cNvSpPr>
            <a:spLocks noChangeArrowheads="1"/>
          </p:cNvSpPr>
          <p:nvPr/>
        </p:nvSpPr>
        <p:spPr bwMode="auto">
          <a:xfrm>
            <a:off x="5519605" y="3428207"/>
            <a:ext cx="1152792" cy="1154379"/>
          </a:xfrm>
          <a:prstGeom prst="flowChartConnector">
            <a:avLst/>
          </a:prstGeom>
          <a:solidFill>
            <a:srgbClr val="FFFFFF"/>
          </a:solidFill>
          <a:ln w="12700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8231" name="Picture 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18" y="3660036"/>
            <a:ext cx="501766" cy="50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32" name="Rectangle 40"/>
          <p:cNvSpPr>
            <a:spLocks noChangeArrowheads="1"/>
          </p:cNvSpPr>
          <p:nvPr/>
        </p:nvSpPr>
        <p:spPr bwMode="auto">
          <a:xfrm>
            <a:off x="5796858" y="4179268"/>
            <a:ext cx="588759" cy="3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00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Step. 2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시장 및 유사 서비스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725275" y="6356706"/>
            <a:ext cx="2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8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71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6276" y="797594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6129963" y="2469606"/>
            <a:ext cx="1625235" cy="1625235"/>
            <a:chOff x="5271536" y="1887222"/>
            <a:chExt cx="1094509" cy="1094509"/>
          </a:xfrm>
        </p:grpSpPr>
        <p:sp>
          <p:nvSpPr>
            <p:cNvPr id="44" name="타원 43"/>
            <p:cNvSpPr/>
            <p:nvPr/>
          </p:nvSpPr>
          <p:spPr>
            <a:xfrm>
              <a:off x="5271536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31" y="2105658"/>
              <a:ext cx="629969" cy="629969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8812654" y="2536282"/>
            <a:ext cx="1625235" cy="1625235"/>
            <a:chOff x="8769112" y="1887222"/>
            <a:chExt cx="1094509" cy="1094509"/>
          </a:xfrm>
        </p:grpSpPr>
        <p:sp>
          <p:nvSpPr>
            <p:cNvPr id="46" name="타원 45"/>
            <p:cNvSpPr/>
            <p:nvPr/>
          </p:nvSpPr>
          <p:spPr>
            <a:xfrm>
              <a:off x="876911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381" y="2140972"/>
              <a:ext cx="629969" cy="629969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1316796" y="2536301"/>
            <a:ext cx="1625235" cy="1625235"/>
            <a:chOff x="1678362" y="1887222"/>
            <a:chExt cx="1094509" cy="1094509"/>
          </a:xfrm>
        </p:grpSpPr>
        <p:sp>
          <p:nvSpPr>
            <p:cNvPr id="42" name="타원 41"/>
            <p:cNvSpPr/>
            <p:nvPr/>
          </p:nvSpPr>
          <p:spPr>
            <a:xfrm>
              <a:off x="167836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790" y="2119491"/>
              <a:ext cx="629969" cy="629969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1316796" y="4551910"/>
            <a:ext cx="16252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제안 배경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6129963" y="4624914"/>
            <a:ext cx="1625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기대효과 및 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향후 전망 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8812654" y="4624914"/>
            <a:ext cx="16252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개발자 소개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605388" y="2473896"/>
            <a:ext cx="1625235" cy="1625235"/>
            <a:chOff x="1678362" y="1887222"/>
            <a:chExt cx="1094509" cy="1094509"/>
          </a:xfrm>
        </p:grpSpPr>
        <p:sp>
          <p:nvSpPr>
            <p:cNvPr id="67" name="타원 66"/>
            <p:cNvSpPr/>
            <p:nvPr/>
          </p:nvSpPr>
          <p:spPr>
            <a:xfrm>
              <a:off x="1678362" y="1887222"/>
              <a:ext cx="1094509" cy="1094509"/>
            </a:xfrm>
            <a:prstGeom prst="ellipse">
              <a:avLst/>
            </a:prstGeom>
            <a:solidFill>
              <a:srgbClr val="FCB484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790" y="2119491"/>
              <a:ext cx="629969" cy="629969"/>
            </a:xfrm>
            <a:prstGeom prst="rect">
              <a:avLst/>
            </a:prstGeom>
          </p:spPr>
        </p:pic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3605387" y="4599395"/>
            <a:ext cx="16252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기능 소개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7" name="Picture 2" descr="Funny corgi dog paws up over white wall, vector illustr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000" y1="61200" x2="71000" y2="61200"/>
                        <a14:foregroundMark x1="73200" y1="58600" x2="73200" y2="58600"/>
                        <a14:foregroundMark x1="77000" y1="58800" x2="77000" y2="58800"/>
                        <a14:foregroundMark x1="79600" y1="61200" x2="79600" y2="61200"/>
                        <a14:foregroundMark x1="76600" y1="64400" x2="76600" y2="64400"/>
                        <a14:foregroundMark x1="57000" y1="61200" x2="57000" y2="61200"/>
                        <a14:foregroundMark x1="56800" y1="54600" x2="56800" y2="54600"/>
                        <a14:foregroundMark x1="42200" y1="53200" x2="42200" y2="53200"/>
                        <a14:foregroundMark x1="43600" y1="51000" x2="43600" y2="51000"/>
                        <a14:foregroundMark x1="43800" y1="49400" x2="43800" y2="49400"/>
                        <a14:foregroundMark x1="44200" y1="49000" x2="44400" y2="50000"/>
                        <a14:foregroundMark x1="44800" y1="52200" x2="45000" y2="52800"/>
                        <a14:foregroundMark x1="45000" y1="53200" x2="45000" y2="53200"/>
                        <a14:foregroundMark x1="45600" y1="54400" x2="45600" y2="54400"/>
                        <a14:foregroundMark x1="44400" y1="54400" x2="44400" y2="54400"/>
                        <a14:foregroundMark x1="43600" y1="54600" x2="43600" y2="54600"/>
                        <a14:foregroundMark x1="43000" y1="54800" x2="42400" y2="54800"/>
                        <a14:foregroundMark x1="42200" y1="54800" x2="41800" y2="54800"/>
                        <a14:foregroundMark x1="41600" y1="54800" x2="41600" y2="54800"/>
                        <a14:foregroundMark x1="40600" y1="54800" x2="40400" y2="54800"/>
                        <a14:foregroundMark x1="37600" y1="56200" x2="37600" y2="56200"/>
                        <a14:foregroundMark x1="37200" y1="57600" x2="37200" y2="58200"/>
                        <a14:foregroundMark x1="37200" y1="58600" x2="37200" y2="59200"/>
                        <a14:foregroundMark x1="37200" y1="59600" x2="37000" y2="59800"/>
                        <a14:foregroundMark x1="36000" y1="59800" x2="35000" y2="58800"/>
                        <a14:foregroundMark x1="34600" y1="58000" x2="34400" y2="57600"/>
                        <a14:foregroundMark x1="33800" y1="57000" x2="32800" y2="57000"/>
                        <a14:foregroundMark x1="32600" y1="57000" x2="31800" y2="57200"/>
                        <a14:foregroundMark x1="31400" y1="57200" x2="31400" y2="57200"/>
                        <a14:foregroundMark x1="31200" y1="57800" x2="31200" y2="58200"/>
                        <a14:foregroundMark x1="27800" y1="62200" x2="27800" y2="62200"/>
                        <a14:foregroundMark x1="28200" y1="64200" x2="28200" y2="64200"/>
                        <a14:foregroundMark x1="28200" y1="64200" x2="26800" y2="64200"/>
                        <a14:foregroundMark x1="26600" y1="64200" x2="26200" y2="64200"/>
                        <a14:foregroundMark x1="25800" y1="64000" x2="25200" y2="64000"/>
                        <a14:foregroundMark x1="24800" y1="63600" x2="24400" y2="63600"/>
                        <a14:foregroundMark x1="24000" y1="63600" x2="23400" y2="63800"/>
                        <a14:foregroundMark x1="23000" y1="64200" x2="22600" y2="64400"/>
                        <a14:foregroundMark x1="22200" y1="64800" x2="22000" y2="65600"/>
                        <a14:foregroundMark x1="21600" y1="66200" x2="21400" y2="67000"/>
                        <a14:foregroundMark x1="21400" y1="67000" x2="21400" y2="67000"/>
                        <a14:foregroundMark x1="22200" y1="67000" x2="22600" y2="67000"/>
                        <a14:foregroundMark x1="70600" y1="64400" x2="70600" y2="64400"/>
                        <a14:foregroundMark x1="70600" y1="64400" x2="70600" y2="64400"/>
                        <a14:foregroundMark x1="70800" y1="64400" x2="70800" y2="64400"/>
                        <a14:foregroundMark x1="71400" y1="64000" x2="72200" y2="63000"/>
                        <a14:foregroundMark x1="72600" y1="60800" x2="73000" y2="60800"/>
                        <a14:foregroundMark x1="73400" y1="60800" x2="74200" y2="60800"/>
                        <a14:foregroundMark x1="74200" y1="60800" x2="75200" y2="60800"/>
                        <a14:foregroundMark x1="75400" y1="60800" x2="75800" y2="60600"/>
                        <a14:foregroundMark x1="76400" y1="60600" x2="77200" y2="60800"/>
                        <a14:foregroundMark x1="77400" y1="61000" x2="78400" y2="61200"/>
                        <a14:foregroundMark x1="78600" y1="61600" x2="79200" y2="62400"/>
                        <a14:foregroundMark x1="79400" y1="62400" x2="80000" y2="63800"/>
                        <a14:foregroundMark x1="80400" y1="64000" x2="80400" y2="64000"/>
                        <a14:foregroundMark x1="66000" y1="62200" x2="66000" y2="62200"/>
                        <a14:foregroundMark x1="66000" y1="62200" x2="66000" y2="62200"/>
                        <a14:foregroundMark x1="65600" y1="61600" x2="63600" y2="61200"/>
                        <a14:foregroundMark x1="63200" y1="61200" x2="63200" y2="61200"/>
                        <a14:foregroundMark x1="63200" y1="60800" x2="63200" y2="59600"/>
                        <a14:foregroundMark x1="63400" y1="58600" x2="63400" y2="57200"/>
                        <a14:foregroundMark x1="63600" y1="57000" x2="63800" y2="57000"/>
                        <a14:foregroundMark x1="63800" y1="57000" x2="64200" y2="57000"/>
                        <a14:foregroundMark x1="64400" y1="57200" x2="66200" y2="58800"/>
                        <a14:foregroundMark x1="66200" y1="58800" x2="66600" y2="59600"/>
                        <a14:foregroundMark x1="66800" y1="59600" x2="67000" y2="60600"/>
                        <a14:foregroundMark x1="66200" y1="61800" x2="63000" y2="62600"/>
                        <a14:foregroundMark x1="62800" y1="62600" x2="62400" y2="62600"/>
                        <a14:foregroundMark x1="62000" y1="62400" x2="61800" y2="62400"/>
                        <a14:foregroundMark x1="59400" y1="55600" x2="55000" y2="52200"/>
                        <a14:foregroundMark x1="52600" y1="40600" x2="48800" y2="41000"/>
                        <a14:foregroundMark x1="39000" y1="64800" x2="352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9" y="-325065"/>
            <a:ext cx="1901538" cy="16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3605387" y="5141862"/>
            <a:ext cx="162523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solidFill>
                  <a:prstClr val="white">
                    <a:lumMod val="50000"/>
                  </a:prstClr>
                </a:solidFill>
              </a:rPr>
              <a:t>기능 소개</a:t>
            </a:r>
            <a:endParaRPr lang="en-US" altLang="ko-KR" sz="10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white">
                    <a:lumMod val="50000"/>
                  </a:prstClr>
                </a:solidFill>
              </a:rPr>
              <a:t>-  </a:t>
            </a:r>
            <a:r>
              <a:rPr lang="ko-KR" altLang="en-US" sz="1000" dirty="0" smtClean="0">
                <a:solidFill>
                  <a:prstClr val="white">
                    <a:lumMod val="50000"/>
                  </a:prstClr>
                </a:solidFill>
              </a:rPr>
              <a:t>기능 설계</a:t>
            </a:r>
            <a:endParaRPr lang="en-US" altLang="ko-KR" sz="10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solidFill>
                  <a:prstClr val="white">
                    <a:lumMod val="50000"/>
                  </a:prstClr>
                </a:solidFill>
              </a:rPr>
              <a:t>기능 설명</a:t>
            </a:r>
            <a:endParaRPr lang="en-US" altLang="ko-KR" sz="10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solidFill>
                  <a:prstClr val="white">
                    <a:lumMod val="50000"/>
                  </a:prstClr>
                </a:solidFill>
              </a:rPr>
              <a:t>개발 툴</a:t>
            </a:r>
            <a:endParaRPr lang="en-US" altLang="ko-KR" sz="10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solidFill>
                  <a:prstClr val="white">
                    <a:lumMod val="50000"/>
                  </a:prstClr>
                </a:solidFill>
              </a:rPr>
              <a:t>시연 영상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81255-9F0C-453B-AC0A-6D2E75D0347A}"/>
              </a:ext>
            </a:extLst>
          </p:cNvPr>
          <p:cNvSpPr txBox="1"/>
          <p:nvPr/>
        </p:nvSpPr>
        <p:spPr>
          <a:xfrm>
            <a:off x="11725275" y="6356706"/>
            <a:ext cx="2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</a:rPr>
              <a:t>9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소개</a:t>
            </a:r>
            <a:endParaRPr lang="ko-KR" altLang="en-US" sz="32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6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666</Words>
  <Application>Microsoft Office PowerPoint</Application>
  <PresentationFormat>와이드스크린</PresentationFormat>
  <Paragraphs>218</Paragraphs>
  <Slides>27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굴림</vt:lpstr>
      <vt:lpstr>맑은 고딕</vt:lpstr>
      <vt:lpstr>맑은 고딕 (본문)</vt:lpstr>
      <vt:lpstr>야놀자 야체 B</vt:lpstr>
      <vt:lpstr>함초롬돋움</vt:lpstr>
      <vt:lpstr>Arial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smhrd</cp:lastModifiedBy>
  <cp:revision>127</cp:revision>
  <dcterms:created xsi:type="dcterms:W3CDTF">2021-03-04T02:29:28Z</dcterms:created>
  <dcterms:modified xsi:type="dcterms:W3CDTF">2021-03-08T05:39:38Z</dcterms:modified>
</cp:coreProperties>
</file>